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31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9" r:id="rId29"/>
    <p:sldId id="282"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300" r:id="rId46"/>
    <p:sldId id="301" r:id="rId47"/>
    <p:sldId id="302" r:id="rId48"/>
    <p:sldId id="303" r:id="rId49"/>
    <p:sldId id="304" r:id="rId50"/>
    <p:sldId id="305" r:id="rId51"/>
    <p:sldId id="308" r:id="rId52"/>
    <p:sldId id="314"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1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6BBAB-64C3-4FE0-96CA-E156E2F59D7B}" type="datetimeFigureOut">
              <a:rPr lang="tr-TR" smtClean="0"/>
              <a:pPr/>
              <a:t>03.03.2017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9D869-7485-4910-9B5F-E46C565341D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25</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26</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27</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28</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29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30</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31</a:t>
            </a:fld>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32</a:t>
            </a:fld>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33</a:t>
            </a:fld>
            <a:endParaRPr lang="tr-T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34</a:t>
            </a:fld>
            <a:endParaRPr 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35</a:t>
            </a:fld>
            <a:endParaRPr lang="tr-T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36</a:t>
            </a:fld>
            <a:endParaRPr 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37</a:t>
            </a:fld>
            <a:endParaRPr 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38</a:t>
            </a:fld>
            <a:endParaRPr lang="tr-T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39</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a:t>
            </a:fld>
            <a:endParaRPr lang="tr-T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40</a:t>
            </a:fld>
            <a:endParaRPr lang="tr-T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41</a:t>
            </a:fld>
            <a:endParaRPr lang="tr-T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42</a:t>
            </a:fld>
            <a:endParaRPr lang="tr-T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43</a:t>
            </a:fld>
            <a:endParaRPr lang="tr-T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44</a:t>
            </a:fld>
            <a:endParaRPr lang="tr-T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45</a:t>
            </a:fld>
            <a:endParaRPr lang="tr-T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46</a:t>
            </a:fld>
            <a:endParaRPr lang="tr-T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47</a:t>
            </a:fld>
            <a:endParaRPr lang="tr-T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48</a:t>
            </a:fld>
            <a:endParaRPr lang="tr-T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49</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5</a:t>
            </a:fld>
            <a:endParaRPr lang="tr-T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50</a:t>
            </a:fld>
            <a:endParaRPr lang="tr-T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51</a:t>
            </a:fld>
            <a:endParaRPr lang="tr-T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52</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9D9D869-7485-4910-9B5F-E46C565341DE}"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F4C840D-8D07-4CE8-9485-59FA45C6E5C6}" type="datetimeFigureOut">
              <a:rPr lang="tr-TR" smtClean="0"/>
              <a:pPr/>
              <a:t>03.03.2017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431B0AE-6937-4A1B-B8B6-D6190324E86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C840D-8D07-4CE8-9485-59FA45C6E5C6}" type="datetimeFigureOut">
              <a:rPr lang="tr-TR" smtClean="0"/>
              <a:pPr/>
              <a:t>03.03.2017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1B0AE-6937-4A1B-B8B6-D6190324E86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3.png"/><Relationship Id="rId4" Type="http://schemas.openxmlformats.org/officeDocument/2006/relationships/image" Target="../media/image9.jpe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3.png"/><Relationship Id="rId4" Type="http://schemas.openxmlformats.org/officeDocument/2006/relationships/image" Target="../media/image9.jpeg"/></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3.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3.pn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3.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36712"/>
            <a:ext cx="7772400" cy="2160240"/>
          </a:xfrm>
        </p:spPr>
        <p:txBody>
          <a:bodyPr/>
          <a:lstStyle/>
          <a:p>
            <a:r>
              <a:rPr lang="tr-TR" b="1" dirty="0" smtClean="0"/>
              <a:t>GEMİ ACENTELİĞİ YENİLEME EĞİTİM SEMİNERİ</a:t>
            </a:r>
            <a:endParaRPr lang="tr-TR" b="1" dirty="0"/>
          </a:p>
        </p:txBody>
      </p:sp>
      <p:sp>
        <p:nvSpPr>
          <p:cNvPr id="3" name="2 Alt Başlık"/>
          <p:cNvSpPr>
            <a:spLocks noGrp="1"/>
          </p:cNvSpPr>
          <p:nvPr>
            <p:ph type="subTitle" idx="1"/>
          </p:nvPr>
        </p:nvSpPr>
        <p:spPr>
          <a:xfrm>
            <a:off x="1371600" y="2060848"/>
            <a:ext cx="6728792" cy="4464496"/>
          </a:xfrm>
        </p:spPr>
        <p:txBody>
          <a:bodyPr/>
          <a:lstStyle/>
          <a:p>
            <a:endParaRPr lang="tr-TR" b="1" dirty="0" smtClean="0"/>
          </a:p>
          <a:p>
            <a:endParaRPr lang="tr-TR" b="1" dirty="0"/>
          </a:p>
          <a:p>
            <a:endParaRPr lang="tr-TR" b="1" dirty="0" smtClean="0"/>
          </a:p>
          <a:p>
            <a:r>
              <a:rPr lang="tr-TR" b="1" dirty="0" smtClean="0"/>
              <a:t>.</a:t>
            </a:r>
          </a:p>
          <a:p>
            <a:endParaRPr lang="tr-TR" b="1" dirty="0"/>
          </a:p>
          <a:p>
            <a:r>
              <a:rPr lang="tr-TR" b="1" dirty="0" smtClean="0"/>
              <a:t>28 Şubat 2017</a:t>
            </a:r>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1270" name="Picture 6" descr="C:\Users\Neslihan\Desktop\GENİ RESİMLERİ\9.png"/>
          <p:cNvPicPr>
            <a:picLocks noChangeAspect="1" noChangeArrowheads="1"/>
          </p:cNvPicPr>
          <p:nvPr/>
        </p:nvPicPr>
        <p:blipFill>
          <a:blip r:embed="rId3" cstate="print"/>
          <a:srcRect/>
          <a:stretch>
            <a:fillRect/>
          </a:stretch>
        </p:blipFill>
        <p:spPr bwMode="auto">
          <a:xfrm>
            <a:off x="1619672" y="3429000"/>
            <a:ext cx="1728192" cy="1080120"/>
          </a:xfrm>
          <a:prstGeom prst="rect">
            <a:avLst/>
          </a:prstGeom>
          <a:noFill/>
        </p:spPr>
      </p:pic>
      <p:pic>
        <p:nvPicPr>
          <p:cNvPr id="11271" name="Picture 7" descr="C:\Users\Neslihan\Desktop\GENİ RESİMLERİ\6.jpg"/>
          <p:cNvPicPr>
            <a:picLocks noChangeAspect="1" noChangeArrowheads="1"/>
          </p:cNvPicPr>
          <p:nvPr/>
        </p:nvPicPr>
        <p:blipFill>
          <a:blip r:embed="rId4" cstate="print"/>
          <a:srcRect/>
          <a:stretch>
            <a:fillRect/>
          </a:stretch>
        </p:blipFill>
        <p:spPr bwMode="auto">
          <a:xfrm>
            <a:off x="3995937" y="3356992"/>
            <a:ext cx="1296144" cy="1080120"/>
          </a:xfrm>
          <a:prstGeom prst="rect">
            <a:avLst/>
          </a:prstGeom>
          <a:noFill/>
        </p:spPr>
      </p:pic>
      <p:pic>
        <p:nvPicPr>
          <p:cNvPr id="11272" name="Picture 8" descr="C:\Users\Neslihan\Desktop\GENİ RESİMLERİ\10.png"/>
          <p:cNvPicPr>
            <a:picLocks noChangeAspect="1" noChangeArrowheads="1"/>
          </p:cNvPicPr>
          <p:nvPr/>
        </p:nvPicPr>
        <p:blipFill>
          <a:blip r:embed="rId5" cstate="print"/>
          <a:srcRect/>
          <a:stretch>
            <a:fillRect/>
          </a:stretch>
        </p:blipFill>
        <p:spPr bwMode="auto">
          <a:xfrm>
            <a:off x="5940152" y="3284984"/>
            <a:ext cx="1800199" cy="12241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268760"/>
            <a:ext cx="7772400" cy="1008112"/>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TARİFENİN ELE ALINIŞI</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1700808"/>
            <a:ext cx="6728792" cy="4032448"/>
          </a:xfrm>
        </p:spPr>
        <p:txBody>
          <a:bodyPr>
            <a:normAutofit/>
          </a:bodyPr>
          <a:lstStyle/>
          <a:p>
            <a:endParaRPr lang="tr-TR" sz="4000" b="1" i="1" dirty="0" smtClean="0"/>
          </a:p>
          <a:p>
            <a:pPr algn="l">
              <a:buFont typeface="Arial" pitchFamily="34" charset="0"/>
              <a:buChar char="•"/>
            </a:pPr>
            <a:r>
              <a:rPr lang="tr-TR" b="1" dirty="0" smtClean="0"/>
              <a:t>  Tebliğ Maddeleri</a:t>
            </a:r>
          </a:p>
          <a:p>
            <a:pPr algn="l">
              <a:buFont typeface="Arial" pitchFamily="34" charset="0"/>
              <a:buChar char="•"/>
            </a:pPr>
            <a:r>
              <a:rPr lang="tr-TR" b="1" dirty="0" smtClean="0"/>
              <a:t>  Tebliğ Eki Tarife Cetvelleri</a:t>
            </a:r>
          </a:p>
          <a:p>
            <a:pPr algn="l">
              <a:buFont typeface="Arial" pitchFamily="34" charset="0"/>
              <a:buChar char="•"/>
            </a:pPr>
            <a:r>
              <a:rPr lang="tr-TR" b="1" dirty="0" smtClean="0"/>
              <a:t>  Gemi Acentelik Hizmetleri Ücret         Tarifesine İlişkin Yaptırımlar ve Örnekler</a:t>
            </a:r>
          </a:p>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AMAÇ</a:t>
            </a:r>
            <a:br>
              <a:rPr lang="tr-TR" b="1" dirty="0" smtClean="0"/>
            </a:br>
            <a:endParaRPr lang="tr-TR" b="1" dirty="0"/>
          </a:p>
        </p:txBody>
      </p:sp>
      <p:sp>
        <p:nvSpPr>
          <p:cNvPr id="3" name="2 Alt Başlık"/>
          <p:cNvSpPr>
            <a:spLocks noGrp="1"/>
          </p:cNvSpPr>
          <p:nvPr>
            <p:ph type="subTitle" idx="1"/>
          </p:nvPr>
        </p:nvSpPr>
        <p:spPr>
          <a:xfrm>
            <a:off x="1403648" y="1988840"/>
            <a:ext cx="6728792" cy="3744416"/>
          </a:xfrm>
        </p:spPr>
        <p:txBody>
          <a:bodyPr>
            <a:normAutofit fontScale="92500" lnSpcReduction="20000"/>
          </a:bodyPr>
          <a:lstStyle/>
          <a:p>
            <a:endParaRPr lang="tr-TR" b="1" dirty="0" smtClean="0"/>
          </a:p>
          <a:p>
            <a:pPr algn="l"/>
            <a:r>
              <a:rPr lang="tr-TR" b="1" dirty="0"/>
              <a:t>	MADDE1 – (1) Bu Tebliğin amacı, Türkiye Karasularında, iç sularında ve nehirlerinde sefer yaparak yük ve yolcu taşıyan veya Türk Boğazları'ndan geçen deniz taşıt ve araçlarının acentelik hizmetlerini ifa eden "Gemi Acenteleri"nin hizmet ücret tarifesinin belirlenmesidir.</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KAPSAM</a:t>
            </a:r>
            <a:br>
              <a:rPr lang="tr-TR" b="1" dirty="0" smtClean="0"/>
            </a:br>
            <a:endParaRPr lang="tr-TR" b="1" dirty="0"/>
          </a:p>
        </p:txBody>
      </p:sp>
      <p:sp>
        <p:nvSpPr>
          <p:cNvPr id="3" name="2 Alt Başlık"/>
          <p:cNvSpPr>
            <a:spLocks noGrp="1"/>
          </p:cNvSpPr>
          <p:nvPr>
            <p:ph type="subTitle" idx="1"/>
          </p:nvPr>
        </p:nvSpPr>
        <p:spPr>
          <a:xfrm>
            <a:off x="1403648" y="1988840"/>
            <a:ext cx="6728792" cy="3744416"/>
          </a:xfrm>
        </p:spPr>
        <p:txBody>
          <a:bodyPr>
            <a:normAutofit fontScale="92500" lnSpcReduction="20000"/>
          </a:bodyPr>
          <a:lstStyle/>
          <a:p>
            <a:endParaRPr lang="tr-TR" b="1" dirty="0" smtClean="0"/>
          </a:p>
          <a:p>
            <a:endParaRPr lang="tr-TR" b="1" dirty="0" smtClean="0"/>
          </a:p>
          <a:p>
            <a:pPr algn="l"/>
            <a:r>
              <a:rPr lang="tr-TR" b="1" dirty="0"/>
              <a:t>	</a:t>
            </a:r>
            <a:r>
              <a:rPr lang="tr-TR" b="1" dirty="0" smtClean="0"/>
              <a:t>MADDE 2 </a:t>
            </a:r>
            <a:r>
              <a:rPr lang="tr-TR" b="1" dirty="0"/>
              <a:t>– (1) Bu Tebliğ hükümleri, Türkiye Cumhuriyeti Kanunlarına göre kurulmuş ve Deniz Ticaret Odalarına kayıtlı olarak faaliyet gösteren gerçek ve tüzel kişilerin verdikleri acentelik hizmetleri ücretlerinin asgari düzeyini belirler.</a:t>
            </a:r>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DAYANAK</a:t>
            </a:r>
            <a:br>
              <a:rPr lang="tr-TR" b="1" dirty="0" smtClean="0"/>
            </a:br>
            <a:endParaRPr lang="tr-TR" b="1" dirty="0"/>
          </a:p>
        </p:txBody>
      </p:sp>
      <p:sp>
        <p:nvSpPr>
          <p:cNvPr id="3" name="2 Alt Başlık"/>
          <p:cNvSpPr>
            <a:spLocks noGrp="1"/>
          </p:cNvSpPr>
          <p:nvPr>
            <p:ph type="subTitle" idx="1"/>
          </p:nvPr>
        </p:nvSpPr>
        <p:spPr>
          <a:xfrm>
            <a:off x="1403648" y="1988840"/>
            <a:ext cx="6728792" cy="3744416"/>
          </a:xfrm>
        </p:spPr>
        <p:txBody>
          <a:bodyPr>
            <a:normAutofit/>
          </a:bodyPr>
          <a:lstStyle/>
          <a:p>
            <a:endParaRPr lang="tr-TR" b="1" dirty="0" smtClean="0"/>
          </a:p>
          <a:p>
            <a:endParaRPr lang="tr-TR" b="1" dirty="0" smtClean="0"/>
          </a:p>
          <a:p>
            <a:pPr algn="just"/>
            <a:r>
              <a:rPr lang="tr-TR" b="1" dirty="0"/>
              <a:t>	MADDE 3 – (1) Bu Tebliğ ve eki tarifeler, 5174 sayılı Türkiye Odalar ve Borsalar Birliği ile Odalar ve Borsalar Kanununun 12 </a:t>
            </a:r>
            <a:r>
              <a:rPr lang="tr-TR" b="1" dirty="0" err="1"/>
              <a:t>nci</a:t>
            </a:r>
            <a:r>
              <a:rPr lang="tr-TR" b="1" dirty="0"/>
              <a:t> maddesinin (p) bendi gereğince hazırlanmıştır.</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a:t>
            </a:r>
            <a:r>
              <a:rPr lang="tr-TR" b="1" dirty="0" smtClean="0"/>
              <a:t/>
            </a:r>
            <a:br>
              <a:rPr lang="tr-TR" b="1" dirty="0" smtClean="0"/>
            </a:br>
            <a:r>
              <a:rPr lang="tr-TR" b="1" dirty="0" smtClean="0"/>
              <a:t/>
            </a:r>
            <a:br>
              <a:rPr lang="tr-TR" b="1" dirty="0" smtClean="0"/>
            </a:br>
            <a:r>
              <a:rPr lang="tr-TR" b="1" dirty="0" smtClean="0"/>
              <a:t>TANIMLAR</a:t>
            </a:r>
            <a:endParaRPr lang="tr-TR" b="1" dirty="0"/>
          </a:p>
        </p:txBody>
      </p:sp>
      <p:sp>
        <p:nvSpPr>
          <p:cNvPr id="3" name="2 Alt Başlık"/>
          <p:cNvSpPr>
            <a:spLocks noGrp="1"/>
          </p:cNvSpPr>
          <p:nvPr>
            <p:ph type="subTitle" idx="1"/>
          </p:nvPr>
        </p:nvSpPr>
        <p:spPr>
          <a:xfrm>
            <a:off x="1403648" y="1700808"/>
            <a:ext cx="6728792" cy="4320480"/>
          </a:xfrm>
        </p:spPr>
        <p:txBody>
          <a:bodyPr>
            <a:normAutofit fontScale="47500" lnSpcReduction="20000"/>
          </a:bodyPr>
          <a:lstStyle/>
          <a:p>
            <a:endParaRPr lang="tr-TR" b="1" dirty="0" smtClean="0"/>
          </a:p>
          <a:p>
            <a:pPr algn="l"/>
            <a:r>
              <a:rPr lang="tr-TR" b="1" dirty="0"/>
              <a:t>	</a:t>
            </a:r>
            <a:endParaRPr lang="tr-TR" b="1" dirty="0" smtClean="0"/>
          </a:p>
          <a:p>
            <a:pPr algn="just"/>
            <a:r>
              <a:rPr lang="tr-TR" sz="5100" b="1" dirty="0"/>
              <a:t> </a:t>
            </a:r>
            <a:r>
              <a:rPr lang="tr-TR" sz="5100" b="1" dirty="0" smtClean="0"/>
              <a:t>               MADDE </a:t>
            </a:r>
            <a:r>
              <a:rPr lang="tr-TR" sz="5100" b="1" dirty="0"/>
              <a:t>4 – </a:t>
            </a:r>
            <a:r>
              <a:rPr lang="tr-TR" sz="5100" dirty="0"/>
              <a:t>(1) Bu Tebliğde geçen tanımlar;</a:t>
            </a:r>
          </a:p>
          <a:p>
            <a:pPr algn="just"/>
            <a:r>
              <a:rPr lang="tr-TR" sz="5100" dirty="0"/>
              <a:t>	</a:t>
            </a:r>
            <a:r>
              <a:rPr lang="tr-TR" sz="5100" b="1" dirty="0"/>
              <a:t>a) Navlun:</a:t>
            </a:r>
          </a:p>
          <a:p>
            <a:pPr algn="just"/>
            <a:r>
              <a:rPr lang="tr-TR" sz="5100" dirty="0"/>
              <a:t>	Taşıyanın nam ve hesabına ödenecek olan, yolcu ve yükün taşınmasına ilişkin ücretlerin tamamıdır. Navluna, deniz taşımasına ilişkin her türlü sürşarj ve ek gelirler dahildir.</a:t>
            </a:r>
          </a:p>
          <a:p>
            <a:pPr algn="just"/>
            <a:r>
              <a:rPr lang="tr-TR" sz="5100" dirty="0"/>
              <a:t>	</a:t>
            </a:r>
            <a:r>
              <a:rPr lang="tr-TR" sz="5100" b="1" dirty="0"/>
              <a:t>b) Yük:</a:t>
            </a:r>
          </a:p>
          <a:p>
            <a:pPr algn="just"/>
            <a:r>
              <a:rPr lang="tr-TR" sz="5100" dirty="0"/>
              <a:t>	Genel olarak deniz, hava, kara ve demiryolu ile bir yerden diğer bir yere taşınabilen her çeşit mal ve eşyadır.</a:t>
            </a:r>
          </a:p>
          <a:p>
            <a:pPr algn="just"/>
            <a:r>
              <a:rPr lang="tr-TR" sz="5100" dirty="0"/>
              <a:t>	</a:t>
            </a:r>
            <a:endParaRPr lang="tr-TR" sz="5100"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1412776"/>
            <a:ext cx="6728792" cy="4752528"/>
          </a:xfrm>
        </p:spPr>
        <p:txBody>
          <a:bodyPr>
            <a:normAutofit fontScale="85000" lnSpcReduction="20000"/>
          </a:bodyPr>
          <a:lstStyle/>
          <a:p>
            <a:endParaRPr lang="tr-TR" b="1" dirty="0" smtClean="0"/>
          </a:p>
          <a:p>
            <a:pPr algn="just"/>
            <a:r>
              <a:rPr lang="tr-TR" b="1" dirty="0" smtClean="0"/>
              <a:t>             c</a:t>
            </a:r>
            <a:r>
              <a:rPr lang="tr-TR" b="1" dirty="0"/>
              <a:t>) Konteyner: </a:t>
            </a:r>
          </a:p>
          <a:p>
            <a:pPr algn="just"/>
            <a:r>
              <a:rPr lang="tr-TR" dirty="0"/>
              <a:t>	Bir taşıma kabı olup, silindirik, dikdörtgen veya kare prizma şeklinde özel tasarımlı, yükleme/boşaltmalarda sürat ve zaman tasarrufu sağlayan bir </a:t>
            </a:r>
            <a:r>
              <a:rPr lang="tr-TR" dirty="0" smtClean="0"/>
              <a:t>kap </a:t>
            </a:r>
            <a:r>
              <a:rPr lang="tr-TR" dirty="0"/>
              <a:t>veya kutuyu,</a:t>
            </a:r>
          </a:p>
          <a:p>
            <a:pPr algn="just"/>
            <a:r>
              <a:rPr lang="tr-TR" dirty="0"/>
              <a:t>	</a:t>
            </a:r>
            <a:r>
              <a:rPr lang="tr-TR" b="1" dirty="0"/>
              <a:t>ç) Gemi acentesi:</a:t>
            </a:r>
          </a:p>
          <a:p>
            <a:pPr algn="just"/>
            <a:r>
              <a:rPr lang="tr-TR" dirty="0"/>
              <a:t>	Deniz taşıt veya araçları ile yolcu ve yük taşımalarında, gemi sahibi, kaptanı, işleticisi ve kiracısı nam ve hesabına üçüncü kişi ve kuruluşlara karşı hak ve menfaatlerini tayin edilen bölge içinde koruyan ve bunun karşılığında ücret alan gerçek ve tüzel kişileri,</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908720"/>
            <a:ext cx="6728792" cy="5544616"/>
          </a:xfrm>
        </p:spPr>
        <p:txBody>
          <a:bodyPr>
            <a:normAutofit fontScale="77500" lnSpcReduction="20000"/>
          </a:bodyPr>
          <a:lstStyle/>
          <a:p>
            <a:pPr algn="just"/>
            <a:r>
              <a:rPr lang="tr-TR" b="1" dirty="0" smtClean="0"/>
              <a:t>             d</a:t>
            </a:r>
            <a:r>
              <a:rPr lang="tr-TR" b="1" dirty="0"/>
              <a:t>) Gemi acentelik hizmeti:</a:t>
            </a:r>
          </a:p>
          <a:p>
            <a:pPr algn="just"/>
            <a:r>
              <a:rPr lang="tr-TR" dirty="0"/>
              <a:t>	Türk limanlarına gelen her türlü deniz taşıt ve araçlarının yolcu, yük, bakım/onarım, sörvey, ikmal, personel değişikliği, yükleme/boşaltma, kılavuz/römorkör alma vb. işlemlerinin, ilgili kişi, kuruluş ve birimler nezdinde ifasını ve Türkiye Cumhuriyeti Kanunlarının öngördüğü kuralların noksansız uygulanması ve bu işlerle ilgili her türlü bilginin zamanında doğru ve noksansız olarak bildirilmesini,</a:t>
            </a:r>
          </a:p>
          <a:p>
            <a:pPr algn="just"/>
            <a:r>
              <a:rPr lang="tr-TR" dirty="0"/>
              <a:t>	</a:t>
            </a:r>
            <a:r>
              <a:rPr lang="tr-TR" b="1" dirty="0"/>
              <a:t>e) Koruyucu acentelik hizmeti:</a:t>
            </a:r>
          </a:p>
          <a:p>
            <a:pPr algn="just"/>
            <a:r>
              <a:rPr lang="tr-TR" dirty="0"/>
              <a:t>	Taşıma mukavelesi hükümleri gereğince tayin edilen acenteye ilaveten, gemi donatanı, kaptanı veya işleticisinin, gemi adına yaptırmak istediği hizmetler için tayin edilen gemi acentesinin yapacağı iş ve hizmetleri,</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980728"/>
            <a:ext cx="6728792" cy="5472608"/>
          </a:xfrm>
        </p:spPr>
        <p:txBody>
          <a:bodyPr>
            <a:normAutofit fontScale="70000" lnSpcReduction="20000"/>
          </a:bodyPr>
          <a:lstStyle/>
          <a:p>
            <a:endParaRPr lang="tr-TR" b="1" dirty="0" smtClean="0"/>
          </a:p>
          <a:p>
            <a:pPr algn="just"/>
            <a:r>
              <a:rPr lang="tr-TR" b="1" dirty="0" smtClean="0"/>
              <a:t>               f</a:t>
            </a:r>
            <a:r>
              <a:rPr lang="tr-TR" b="1" dirty="0"/>
              <a:t>) Ücretler:</a:t>
            </a:r>
          </a:p>
          <a:p>
            <a:pPr algn="just"/>
            <a:r>
              <a:rPr lang="tr-TR" b="1" dirty="0"/>
              <a:t>	1) Acentelik ücreti:</a:t>
            </a:r>
          </a:p>
          <a:p>
            <a:pPr algn="just"/>
            <a:r>
              <a:rPr lang="tr-TR" dirty="0"/>
              <a:t>	Gemi acenteliği hizmeti yapan gerçek veya tüzel kişilere, yaptıkları hizmetlere karşı bu Tebliğin ekinde bulunan taban ücretlerden az olmamak üzere gemi sahibi, kaptanı, işleteni veya kiracısı tarafından ödenen ücreti,</a:t>
            </a:r>
          </a:p>
          <a:p>
            <a:pPr algn="just"/>
            <a:r>
              <a:rPr lang="tr-TR" dirty="0"/>
              <a:t>	</a:t>
            </a:r>
            <a:r>
              <a:rPr lang="tr-TR" b="1" dirty="0"/>
              <a:t>2) Gözetim ücreti:</a:t>
            </a:r>
          </a:p>
          <a:p>
            <a:pPr algn="just"/>
            <a:r>
              <a:rPr lang="tr-TR" dirty="0"/>
              <a:t>	Acentelik ve koruyucu acentelik hizmetlerine ek olarak, gemi işlemlerinin ilgili kişi, kuruluş ve birimler nezdinde acente tarafından takip edilmesi, yerine getirilmesi, işin hızlandırılması, en kısa süre içinde ve salimen eşyanın tahliyesi ve yüklemenin sağlanması, evrak işlemlerinin yapılması, yükün teslim alınması ve teslim edilmesi, eşyadaki eksiklik veya fazlalıkların takibi karşılığı olarak, deniz taşıt ve araçlarının sahibi, kaptanı, işleteni veya kiracısı  tarafından ödenen ücreti,</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836712"/>
            <a:ext cx="6728792" cy="5400600"/>
          </a:xfrm>
        </p:spPr>
        <p:txBody>
          <a:bodyPr>
            <a:normAutofit fontScale="62500" lnSpcReduction="20000"/>
          </a:bodyPr>
          <a:lstStyle/>
          <a:p>
            <a:pPr algn="just"/>
            <a:r>
              <a:rPr lang="tr-TR" b="1" dirty="0" smtClean="0"/>
              <a:t>                3</a:t>
            </a:r>
            <a:r>
              <a:rPr lang="tr-TR" b="1" dirty="0"/>
              <a:t>) Primaj ücreti:</a:t>
            </a:r>
          </a:p>
          <a:p>
            <a:pPr algn="just"/>
            <a:r>
              <a:rPr lang="tr-TR" dirty="0"/>
              <a:t>	Çıkış limanında yüklemede gösterilen ihtimama karşılık, navluna ek olarak yük sahibi (navlun ödeyeni) tarafından ödenen ücreti,</a:t>
            </a:r>
          </a:p>
          <a:p>
            <a:pPr algn="just"/>
            <a:r>
              <a:rPr lang="tr-TR" dirty="0"/>
              <a:t>	</a:t>
            </a:r>
            <a:r>
              <a:rPr lang="tr-TR" b="1" dirty="0"/>
              <a:t>4) Diğer Hizmetler Ücretleri </a:t>
            </a:r>
            <a:r>
              <a:rPr lang="tr-TR" dirty="0"/>
              <a:t>(İstanbul ve/veya Çanakkale Boğazından geçen gemiler için) </a:t>
            </a:r>
          </a:p>
          <a:p>
            <a:pPr algn="just"/>
            <a:r>
              <a:rPr lang="tr-TR" dirty="0"/>
              <a:t>	</a:t>
            </a:r>
            <a:r>
              <a:rPr lang="tr-TR" b="1" dirty="0"/>
              <a:t>a) Personel gözetimi:</a:t>
            </a:r>
          </a:p>
          <a:p>
            <a:pPr algn="just"/>
            <a:r>
              <a:rPr lang="tr-TR" dirty="0"/>
              <a:t>	Sefer yapan deniz taşıt ve araçların personel değişikliği, hastalığı veya izine çıkmasında, acente tarafından yapılan vize harcı, karşılama, otel, vasıta, doktor, hastane, ilaç vb. gibi yapılan masraflara ek olarak, bu Tebliğin ekinde bulunan tarifeye göre gemi sahibi, kaptanı, kiralayanı veya işleticisi tarafından ödenen ücreti,</a:t>
            </a:r>
          </a:p>
          <a:p>
            <a:pPr algn="just"/>
            <a:r>
              <a:rPr lang="tr-TR" dirty="0"/>
              <a:t>	</a:t>
            </a:r>
            <a:r>
              <a:rPr lang="tr-TR" b="1" dirty="0"/>
              <a:t>b) Transit gemi aksam ve malzeme aktarma ücreti:</a:t>
            </a:r>
          </a:p>
          <a:p>
            <a:pPr algn="just"/>
            <a:r>
              <a:rPr lang="tr-TR" dirty="0"/>
              <a:t>	Donatanı, kiracısı veya işleticisi tarafından deniz taşıt ve araçlarının ihtiyacı için gönderilen gemi aksam ve malzemenin deniz taşıt ve araçlarına verilmesini, bu hizmetlerin yerine getirilmesi için yapılan masraflara ilave olarak ekte bulunan tarifeye göre donatanı, kaptanı, kiracısı veya işleticisi tarafından ödenen ücreti,</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1988840"/>
            <a:ext cx="6728792" cy="3744416"/>
          </a:xfrm>
        </p:spPr>
        <p:txBody>
          <a:bodyPr>
            <a:normAutofit fontScale="85000" lnSpcReduction="10000"/>
          </a:bodyPr>
          <a:lstStyle/>
          <a:p>
            <a:endParaRPr lang="tr-TR" b="1" dirty="0" smtClean="0"/>
          </a:p>
          <a:p>
            <a:pPr algn="just"/>
            <a:r>
              <a:rPr lang="tr-TR" b="1" dirty="0" smtClean="0"/>
              <a:t>            c</a:t>
            </a:r>
            <a:r>
              <a:rPr lang="tr-TR" b="1" dirty="0"/>
              <a:t>) Gemi kaptanına verilen nakit avans:</a:t>
            </a:r>
          </a:p>
          <a:p>
            <a:pPr algn="just"/>
            <a:r>
              <a:rPr lang="tr-TR" dirty="0"/>
              <a:t>	Donatanı, kiralayanı ve işleticisi tarafından gemi kasasına gönderilen paranın acente tarafından gemiye verilmesi, yapılan masraflara ek olarak gemi sahibi, kaptanı, kiralayanı veya işleticisi tarafından acenteye ekli tarifeye göre ödenen ücreti,</a:t>
            </a:r>
          </a:p>
          <a:p>
            <a:pPr algn="just"/>
            <a:r>
              <a:rPr lang="tr-TR" dirty="0"/>
              <a:t>	ifade eder.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404664"/>
            <a:ext cx="9144000" cy="2520280"/>
          </a:xfrm>
        </p:spPr>
        <p:txBody>
          <a:bodyPr>
            <a:normAutofit fontScale="90000"/>
          </a:bodyPr>
          <a:lstStyle/>
          <a:p>
            <a:r>
              <a:rPr lang="tr-TR" b="1" dirty="0" smtClean="0"/>
              <a:t/>
            </a:r>
            <a:br>
              <a:rPr lang="tr-TR" b="1" dirty="0" smtClean="0"/>
            </a:br>
            <a:r>
              <a:rPr lang="tr-TR" b="1" dirty="0" smtClean="0"/>
              <a:t>GEMİ ACENTELİK HİZMETLERİ ÜCRET TARİFESİNE İLİŞKİN TEBLİĞ</a:t>
            </a:r>
            <a:br>
              <a:rPr lang="tr-TR" b="1" dirty="0" smtClean="0"/>
            </a:br>
            <a:r>
              <a:rPr lang="tr-TR" b="1" dirty="0" smtClean="0"/>
              <a:t>(İTG: 2008/1)</a:t>
            </a:r>
            <a:br>
              <a:rPr lang="tr-TR" b="1" dirty="0" smtClean="0"/>
            </a:br>
            <a:endParaRPr lang="tr-TR" b="1" dirty="0"/>
          </a:p>
        </p:txBody>
      </p:sp>
      <p:sp>
        <p:nvSpPr>
          <p:cNvPr id="3" name="2 Alt Başlık"/>
          <p:cNvSpPr>
            <a:spLocks noGrp="1"/>
          </p:cNvSpPr>
          <p:nvPr>
            <p:ph type="subTitle" idx="1"/>
          </p:nvPr>
        </p:nvSpPr>
        <p:spPr>
          <a:xfrm>
            <a:off x="1371600" y="2060848"/>
            <a:ext cx="6728792" cy="4464496"/>
          </a:xfrm>
        </p:spPr>
        <p:txBody>
          <a:bodyPr/>
          <a:lstStyle/>
          <a:p>
            <a:endParaRPr lang="tr-TR" b="1" dirty="0" smtClean="0"/>
          </a:p>
          <a:p>
            <a:endParaRPr lang="tr-TR" b="1" dirty="0"/>
          </a:p>
          <a:p>
            <a:endParaRPr lang="tr-TR" b="1" dirty="0" smtClean="0"/>
          </a:p>
          <a:p>
            <a:endParaRPr lang="tr-TR" b="1" dirty="0" smtClean="0"/>
          </a:p>
          <a:p>
            <a:endParaRPr lang="tr-TR" b="1" dirty="0"/>
          </a:p>
          <a:p>
            <a:endParaRPr lang="tr-TR" b="1" dirty="0" smtClean="0"/>
          </a:p>
          <a:p>
            <a:r>
              <a:rPr lang="tr-TR" b="1" dirty="0" smtClean="0"/>
              <a:t>Neslihan Başarslan</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4343" name="Picture 7" descr="C:\Users\Neslihan\Desktop\GENİ RESİMLERİ\11.png"/>
          <p:cNvPicPr>
            <a:picLocks noChangeAspect="1" noChangeArrowheads="1"/>
          </p:cNvPicPr>
          <p:nvPr/>
        </p:nvPicPr>
        <p:blipFill>
          <a:blip r:embed="rId3" cstate="print"/>
          <a:srcRect/>
          <a:stretch>
            <a:fillRect/>
          </a:stretch>
        </p:blipFill>
        <p:spPr bwMode="auto">
          <a:xfrm>
            <a:off x="1907704" y="2996952"/>
            <a:ext cx="2808312" cy="2077591"/>
          </a:xfrm>
          <a:prstGeom prst="rect">
            <a:avLst/>
          </a:prstGeom>
          <a:noFill/>
        </p:spPr>
      </p:pic>
      <p:pic>
        <p:nvPicPr>
          <p:cNvPr id="14344" name="Picture 8" descr="C:\Users\Neslihan\Desktop\GENİ RESİMLERİ\12.png"/>
          <p:cNvPicPr>
            <a:picLocks noChangeAspect="1" noChangeArrowheads="1"/>
          </p:cNvPicPr>
          <p:nvPr/>
        </p:nvPicPr>
        <p:blipFill>
          <a:blip r:embed="rId4" cstate="print"/>
          <a:srcRect/>
          <a:stretch>
            <a:fillRect/>
          </a:stretch>
        </p:blipFill>
        <p:spPr bwMode="auto">
          <a:xfrm>
            <a:off x="5508104" y="2996952"/>
            <a:ext cx="2160240" cy="194421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YÜKÜMLÜLÜK</a:t>
            </a:r>
            <a:br>
              <a:rPr lang="tr-TR" b="1" dirty="0" smtClean="0"/>
            </a:br>
            <a:endParaRPr lang="tr-TR" b="1" dirty="0"/>
          </a:p>
        </p:txBody>
      </p:sp>
      <p:sp>
        <p:nvSpPr>
          <p:cNvPr id="3" name="2 Alt Başlık"/>
          <p:cNvSpPr>
            <a:spLocks noGrp="1"/>
          </p:cNvSpPr>
          <p:nvPr>
            <p:ph type="subTitle" idx="1"/>
          </p:nvPr>
        </p:nvSpPr>
        <p:spPr>
          <a:xfrm>
            <a:off x="1403648" y="1988840"/>
            <a:ext cx="6728792" cy="3960440"/>
          </a:xfrm>
        </p:spPr>
        <p:txBody>
          <a:bodyPr>
            <a:normAutofit fontScale="85000" lnSpcReduction="20000"/>
          </a:bodyPr>
          <a:lstStyle/>
          <a:p>
            <a:endParaRPr lang="tr-TR" b="1" dirty="0" smtClean="0"/>
          </a:p>
          <a:p>
            <a:pPr algn="just"/>
            <a:r>
              <a:rPr lang="tr-TR" b="1" dirty="0"/>
              <a:t>	MADDE 5 – </a:t>
            </a:r>
            <a:r>
              <a:rPr lang="tr-TR" dirty="0"/>
              <a:t>(1) Gemi acenteliği faaliyeti gösteren gerçek veya tüzel kişiler, öncelikle Türk denizciliğinin uluslararası düzeyde onurunu, saygınlığını, menfaatlerini, iktisadi ve ticari itibarını korumak ve Türkiye Cumhuriyeti Kanunları ile uluslararası anlaşmalara göre ödenmesi gereken vergi, resim, harçların ödenmesini sağlamak ve bu Tebliğe göre alınması gereken taban ücretleri tatbik etmekle yükümlüdürler.</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3600" b="1" dirty="0" smtClean="0"/>
              <a:t>ÜCRET VE MASRAFLARIN TAHSİLİ</a:t>
            </a:r>
            <a:r>
              <a:rPr lang="tr-TR" b="1" dirty="0" smtClean="0"/>
              <a:t/>
            </a:r>
            <a:br>
              <a:rPr lang="tr-TR" b="1" dirty="0" smtClean="0"/>
            </a:br>
            <a:endParaRPr lang="tr-TR" b="1" dirty="0"/>
          </a:p>
        </p:txBody>
      </p:sp>
      <p:sp>
        <p:nvSpPr>
          <p:cNvPr id="3" name="2 Alt Başlık"/>
          <p:cNvSpPr>
            <a:spLocks noGrp="1"/>
          </p:cNvSpPr>
          <p:nvPr>
            <p:ph type="subTitle" idx="1"/>
          </p:nvPr>
        </p:nvSpPr>
        <p:spPr>
          <a:xfrm>
            <a:off x="1403648" y="1556792"/>
            <a:ext cx="6728792" cy="4896544"/>
          </a:xfrm>
        </p:spPr>
        <p:txBody>
          <a:bodyPr>
            <a:normAutofit fontScale="77500" lnSpcReduction="20000"/>
          </a:bodyPr>
          <a:lstStyle/>
          <a:p>
            <a:endParaRPr lang="tr-TR" b="1" dirty="0" smtClean="0"/>
          </a:p>
          <a:p>
            <a:endParaRPr lang="tr-TR" dirty="0"/>
          </a:p>
          <a:p>
            <a:pPr algn="just"/>
            <a:r>
              <a:rPr lang="tr-TR" b="1" dirty="0"/>
              <a:t>	MADDE 6 – </a:t>
            </a:r>
            <a:r>
              <a:rPr lang="tr-TR" dirty="0"/>
              <a:t>(1) Türkiye limanlarına sefer yapan veya Türk Boğazlarından geçen gemilerin acentelik, koruyucu acentelik, komisyon, primaj, gözetim, liman ücretleri ile diğer masrafların tamamının, peşin olarak gemi acenteliği yapan gerçek ve tüzel kişilerin hesabına gelmesi zorunludur. Türk limanlarına tarifeli veya düzenli sefer yapan gemilerin liman masraflarının ödenmesi işlemlerinde, 1567 sayılı Türk Parasının Kıymetini Koruma Hakkındaki Kanun ile  Türk Parasının Kıymetini Koruma Hakkında 32 sayılı Karar uyarınca yayımlanan "Görünmeyen Muameleler Tebliği" hükümleri uygulanır.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4000" b="1" dirty="0" smtClean="0"/>
              <a:t>TABAN ÜCRETLER</a:t>
            </a:r>
            <a:r>
              <a:rPr lang="tr-TR" b="1" dirty="0" smtClean="0"/>
              <a:t/>
            </a:r>
            <a:br>
              <a:rPr lang="tr-TR" b="1" dirty="0" smtClean="0"/>
            </a:br>
            <a:endParaRPr lang="tr-TR" b="1" dirty="0"/>
          </a:p>
        </p:txBody>
      </p:sp>
      <p:sp>
        <p:nvSpPr>
          <p:cNvPr id="3" name="2 Alt Başlık"/>
          <p:cNvSpPr>
            <a:spLocks noGrp="1"/>
          </p:cNvSpPr>
          <p:nvPr>
            <p:ph type="subTitle" idx="1"/>
          </p:nvPr>
        </p:nvSpPr>
        <p:spPr>
          <a:xfrm>
            <a:off x="1403648" y="2348880"/>
            <a:ext cx="6728792" cy="3096344"/>
          </a:xfrm>
        </p:spPr>
        <p:txBody>
          <a:bodyPr>
            <a:normAutofit fontScale="85000" lnSpcReduction="10000"/>
          </a:bodyPr>
          <a:lstStyle/>
          <a:p>
            <a:pPr algn="just"/>
            <a:r>
              <a:rPr lang="tr-TR" b="1" dirty="0"/>
              <a:t>	MADDE 7 – </a:t>
            </a:r>
            <a:r>
              <a:rPr lang="tr-TR" dirty="0"/>
              <a:t>(1) Bu Tebliğe ekli cetvellerde gösterilen miktarlar, taban ücretlerdir. Alınacak ücretler, bu Tebliğde belirtilen cetvellerdeki ücretlerden aşağı olamaz. Bu Tebliğde gösterilen cetvellerdeki ücretlerin altında hizmet satanlar ve alanlar hakkında bu Tebliğin 10 uncu maddesinde belirtilen cezai müeyyide uygulanır.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3600" b="1" dirty="0" smtClean="0"/>
              <a:t>ÜCRETLERE DAHİL OLMAYAN GİDERLER</a:t>
            </a:r>
            <a:r>
              <a:rPr lang="tr-TR" b="1" dirty="0" smtClean="0"/>
              <a:t/>
            </a:r>
            <a:br>
              <a:rPr lang="tr-TR" b="1" dirty="0" smtClean="0"/>
            </a:br>
            <a:endParaRPr lang="tr-TR" b="1" dirty="0"/>
          </a:p>
        </p:txBody>
      </p:sp>
      <p:sp>
        <p:nvSpPr>
          <p:cNvPr id="3" name="2 Alt Başlık"/>
          <p:cNvSpPr>
            <a:spLocks noGrp="1"/>
          </p:cNvSpPr>
          <p:nvPr>
            <p:ph type="subTitle" idx="1"/>
          </p:nvPr>
        </p:nvSpPr>
        <p:spPr>
          <a:xfrm>
            <a:off x="1403648" y="2132856"/>
            <a:ext cx="6728792" cy="3528392"/>
          </a:xfrm>
        </p:spPr>
        <p:txBody>
          <a:bodyPr>
            <a:normAutofit fontScale="85000" lnSpcReduction="20000"/>
          </a:bodyPr>
          <a:lstStyle/>
          <a:p>
            <a:pPr algn="just"/>
            <a:r>
              <a:rPr lang="tr-TR" b="1" dirty="0"/>
              <a:t>	MADDE 8 – </a:t>
            </a:r>
            <a:r>
              <a:rPr lang="tr-TR" dirty="0"/>
              <a:t>(1) Her tarife cetvelinde belirtilen ücretler, tanımlarda belirtilen iş ve hizmetlerin karşılığıdır. Deniz taşıt ve araçlarının yük, yolcu ve eşyaya ilişkin vergi, resim, harç, pul ve zorunlu giderleri ile bu taşıt ve araçların makine, teçhizat, malzeme ve personeline, mevzuata uygun olmayan durum ve hallerde ödenmesi gereken giderler, navlun tahsili ve havale giderleri, acentelik ücretine dahil değildir.</a:t>
            </a:r>
          </a:p>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3600" b="1" dirty="0" smtClean="0"/>
              <a:t>UYGULAMA ALANI</a:t>
            </a:r>
            <a:r>
              <a:rPr lang="tr-TR" b="1" dirty="0" smtClean="0"/>
              <a:t/>
            </a:r>
            <a:br>
              <a:rPr lang="tr-TR" b="1" dirty="0" smtClean="0"/>
            </a:br>
            <a:endParaRPr lang="tr-TR" b="1" dirty="0"/>
          </a:p>
        </p:txBody>
      </p:sp>
      <p:sp>
        <p:nvSpPr>
          <p:cNvPr id="3" name="2 Alt Başlık"/>
          <p:cNvSpPr>
            <a:spLocks noGrp="1"/>
          </p:cNvSpPr>
          <p:nvPr>
            <p:ph type="subTitle" idx="1"/>
          </p:nvPr>
        </p:nvSpPr>
        <p:spPr>
          <a:xfrm>
            <a:off x="1403648" y="2348880"/>
            <a:ext cx="6728792" cy="3096344"/>
          </a:xfrm>
        </p:spPr>
        <p:txBody>
          <a:bodyPr>
            <a:normAutofit fontScale="92500" lnSpcReduction="10000"/>
          </a:bodyPr>
          <a:lstStyle/>
          <a:p>
            <a:endParaRPr lang="tr-TR" b="1" dirty="0" smtClean="0"/>
          </a:p>
          <a:p>
            <a:pPr algn="just"/>
            <a:r>
              <a:rPr lang="tr-TR" b="1" dirty="0"/>
              <a:t>	MADDE 9 – </a:t>
            </a:r>
            <a:r>
              <a:rPr lang="tr-TR" dirty="0"/>
              <a:t>(1) Bu Tebliğ hükümleri, kabotaj seferleri dışında, Türkiye karasularına, limanlarına, tersanelerine, iç sularına ve nehirlerine gelen, Çanakkale ve İstanbul Boğazlarından geçen her türlü deniz taşıt ve araçlarına uygulanır.</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3600" b="1" dirty="0" smtClean="0"/>
              <a:t>CEZAİ HÜKÜMLER</a:t>
            </a:r>
            <a:r>
              <a:rPr lang="tr-TR" b="1" dirty="0" smtClean="0"/>
              <a:t/>
            </a:r>
            <a:br>
              <a:rPr lang="tr-TR" b="1" dirty="0" smtClean="0"/>
            </a:br>
            <a:endParaRPr lang="tr-TR" b="1" dirty="0"/>
          </a:p>
        </p:txBody>
      </p:sp>
      <p:sp>
        <p:nvSpPr>
          <p:cNvPr id="3" name="2 Alt Başlık"/>
          <p:cNvSpPr>
            <a:spLocks noGrp="1"/>
          </p:cNvSpPr>
          <p:nvPr>
            <p:ph type="subTitle" idx="1"/>
          </p:nvPr>
        </p:nvSpPr>
        <p:spPr>
          <a:xfrm>
            <a:off x="1403648" y="1988840"/>
            <a:ext cx="6728792" cy="4032448"/>
          </a:xfrm>
        </p:spPr>
        <p:txBody>
          <a:bodyPr>
            <a:normAutofit fontScale="77500" lnSpcReduction="20000"/>
          </a:bodyPr>
          <a:lstStyle/>
          <a:p>
            <a:endParaRPr lang="tr-TR" b="1" dirty="0" smtClean="0"/>
          </a:p>
          <a:p>
            <a:pPr algn="just"/>
            <a:r>
              <a:rPr lang="tr-TR" b="1" dirty="0"/>
              <a:t>	MADDE 10 – </a:t>
            </a:r>
            <a:r>
              <a:rPr lang="tr-TR" dirty="0"/>
              <a:t>(1) Gemi acenteliği faaliyetinde bulunan gerçek ve tüzel kişiler, bu Tebliğde belirtilen esaslar ile ekte sunulan taban ücret tarife cetvellerini uygulamakla yükümlüdür. Bu Tebliğ ekinde belirtilen taban </a:t>
            </a:r>
            <a:r>
              <a:rPr lang="tr-TR" b="1" dirty="0"/>
              <a:t>ücretlerden aşağı hizmet alınamaz </a:t>
            </a:r>
            <a:r>
              <a:rPr lang="tr-TR" dirty="0"/>
              <a:t>ve </a:t>
            </a:r>
            <a:r>
              <a:rPr lang="tr-TR" b="1" dirty="0"/>
              <a:t>satılamaz.</a:t>
            </a:r>
            <a:r>
              <a:rPr lang="tr-TR" dirty="0"/>
              <a:t> Bu uygulama dışına çıkanlar; diğer mevzuat hükümleri saklı kalmak kaydıyla, 5174 sayılı Türkiye Odalar ve Borsalar Birliği ile Odalar ve Borsalar Kanunu’nun 87 ve 93 üncü maddelerine istinaden Deniz Ticaret Odaları tarafından cezalandırılır.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3600" b="1" dirty="0" smtClean="0"/>
              <a:t>YÜRÜRLÜK</a:t>
            </a:r>
            <a:r>
              <a:rPr lang="tr-TR" b="1" dirty="0" smtClean="0"/>
              <a:t/>
            </a:r>
            <a:br>
              <a:rPr lang="tr-TR" b="1" dirty="0" smtClean="0"/>
            </a:br>
            <a:endParaRPr lang="tr-TR" b="1" dirty="0"/>
          </a:p>
        </p:txBody>
      </p:sp>
      <p:sp>
        <p:nvSpPr>
          <p:cNvPr id="3" name="2 Alt Başlık"/>
          <p:cNvSpPr>
            <a:spLocks noGrp="1"/>
          </p:cNvSpPr>
          <p:nvPr>
            <p:ph type="subTitle" idx="1"/>
          </p:nvPr>
        </p:nvSpPr>
        <p:spPr>
          <a:xfrm>
            <a:off x="1403648" y="2276872"/>
            <a:ext cx="6728792" cy="2880320"/>
          </a:xfrm>
        </p:spPr>
        <p:txBody>
          <a:bodyPr>
            <a:normAutofit fontScale="85000" lnSpcReduction="20000"/>
          </a:bodyPr>
          <a:lstStyle/>
          <a:p>
            <a:pPr algn="just"/>
            <a:r>
              <a:rPr lang="tr-TR" b="1" dirty="0"/>
              <a:t>	MADDE 11 –</a:t>
            </a:r>
            <a:r>
              <a:rPr lang="tr-TR" dirty="0"/>
              <a:t> (1) Bu Tebliğ hükümleri ve ekinde belirtilen ücret cetvelleri, yayımı tarihinden itibaren yürürlüğe girer. Bu Tebliğin yürürlüğe girmesiyle, 8/1/2004 tarihli ve 25340 sayılı Resmî Gazete’de yayımlanan Gemi Acentelik Hizmetleri Ücret Tarifesine İlişkin Tebliğ (İç Ticaret: 2004/1) yürürlükten kaldırılmıştır. </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3600" b="1" dirty="0" smtClean="0"/>
              <a:t>YÜRÜTME</a:t>
            </a:r>
            <a:r>
              <a:rPr lang="tr-TR" b="1" dirty="0" smtClean="0"/>
              <a:t/>
            </a:r>
            <a:br>
              <a:rPr lang="tr-TR" b="1" dirty="0" smtClean="0"/>
            </a:br>
            <a:endParaRPr lang="tr-TR" b="1" dirty="0"/>
          </a:p>
        </p:txBody>
      </p:sp>
      <p:sp>
        <p:nvSpPr>
          <p:cNvPr id="3" name="2 Alt Başlık"/>
          <p:cNvSpPr>
            <a:spLocks noGrp="1"/>
          </p:cNvSpPr>
          <p:nvPr>
            <p:ph type="subTitle" idx="1"/>
          </p:nvPr>
        </p:nvSpPr>
        <p:spPr>
          <a:xfrm>
            <a:off x="1403648" y="2636912"/>
            <a:ext cx="6728792" cy="1440160"/>
          </a:xfrm>
        </p:spPr>
        <p:txBody>
          <a:bodyPr>
            <a:normAutofit lnSpcReduction="10000"/>
          </a:bodyPr>
          <a:lstStyle/>
          <a:p>
            <a:pPr algn="just"/>
            <a:r>
              <a:rPr lang="tr-TR" b="1" dirty="0"/>
              <a:t>	MADDE12 – </a:t>
            </a:r>
            <a:r>
              <a:rPr lang="tr-TR" dirty="0"/>
              <a:t>(1) Bu Tebliğ hükümlerini Sanayi ve Ticaret Bakanı yürütür.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772400" cy="2520280"/>
          </a:xfrm>
        </p:spPr>
        <p:txBody>
          <a:bodyPr>
            <a:normAutofit fontScale="90000"/>
          </a:bodyPr>
          <a:lstStyle/>
          <a:p>
            <a:r>
              <a:rPr lang="tr-TR" sz="2200" b="1" dirty="0" smtClean="0"/>
              <a:t>GEMİ ACENTELİĞİ YENİLEME EĞİTİM SEMİNERİ</a:t>
            </a:r>
            <a:br>
              <a:rPr lang="tr-TR" sz="2200" b="1" dirty="0" smtClean="0"/>
            </a:br>
            <a:r>
              <a:rPr lang="tr-TR" sz="2200" b="1" dirty="0" smtClean="0"/>
              <a:t/>
            </a:r>
            <a:br>
              <a:rPr lang="tr-TR" sz="2200" b="1" dirty="0" smtClean="0"/>
            </a:br>
            <a:r>
              <a:rPr lang="tr-TR" sz="2200" b="1" dirty="0"/>
              <a:t/>
            </a:r>
            <a:br>
              <a:rPr lang="tr-TR" sz="2200" b="1" dirty="0"/>
            </a:br>
            <a:r>
              <a:rPr lang="tr-TR" sz="2200" b="1" dirty="0" smtClean="0"/>
              <a:t/>
            </a:r>
            <a:br>
              <a:rPr lang="tr-TR" sz="2200" b="1" dirty="0" smtClean="0"/>
            </a:br>
            <a:r>
              <a:rPr lang="tr-TR" sz="2200" b="1" dirty="0"/>
              <a:t/>
            </a:r>
            <a:br>
              <a:rPr lang="tr-TR" sz="2200" b="1" dirty="0"/>
            </a:br>
            <a:r>
              <a:rPr lang="tr-TR" b="1" dirty="0" smtClean="0"/>
              <a:t/>
            </a:r>
            <a:br>
              <a:rPr lang="tr-TR" b="1" dirty="0" smtClean="0"/>
            </a:br>
            <a:r>
              <a:rPr lang="tr-TR" b="1" dirty="0" smtClean="0"/>
              <a:t>TEBLİĞ EKİ TARİFE CETVELLERİ</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1988840"/>
            <a:ext cx="6728792" cy="3744416"/>
          </a:xfrm>
        </p:spPr>
        <p:txBody>
          <a:bodyPr>
            <a:normAutofit/>
          </a:bodyPr>
          <a:lstStyle/>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pic>
        <p:nvPicPr>
          <p:cNvPr id="106498" name="Picture 2" descr="C:\Users\Neslihan\Desktop\GENİ RESİMLERİ\18.jpg"/>
          <p:cNvPicPr>
            <a:picLocks noChangeAspect="1" noChangeArrowheads="1"/>
          </p:cNvPicPr>
          <p:nvPr/>
        </p:nvPicPr>
        <p:blipFill>
          <a:blip r:embed="rId6" cstate="print"/>
          <a:srcRect/>
          <a:stretch>
            <a:fillRect/>
          </a:stretch>
        </p:blipFill>
        <p:spPr bwMode="auto">
          <a:xfrm>
            <a:off x="3563888" y="3212976"/>
            <a:ext cx="2085975" cy="219075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620688"/>
            <a:ext cx="7772400" cy="864096"/>
          </a:xfrm>
        </p:spPr>
        <p:txBody>
          <a:bodyPr>
            <a:normAutofit fontScale="90000"/>
          </a:bodyPr>
          <a:lstStyle/>
          <a:p>
            <a:r>
              <a:rPr lang="tr-TR" sz="2200" b="1" dirty="0" smtClean="0"/>
              <a:t/>
            </a:r>
            <a:br>
              <a:rPr lang="tr-TR" sz="2200" b="1" dirty="0" smtClean="0"/>
            </a:br>
            <a:r>
              <a:rPr lang="tr-TR" sz="2200" b="1" dirty="0" smtClean="0"/>
              <a:t>GEMİ ACENTELİĞİ YENİLEME EĞİTİM SEMİNERİ</a:t>
            </a:r>
            <a:br>
              <a:rPr lang="tr-TR" sz="2200" b="1" dirty="0" smtClean="0"/>
            </a:br>
            <a:r>
              <a:rPr lang="tr-TR" sz="2200" b="1" dirty="0" smtClean="0"/>
              <a:t/>
            </a:r>
            <a:br>
              <a:rPr lang="tr-TR" sz="2200" b="1" dirty="0" smtClean="0"/>
            </a:br>
            <a:r>
              <a:rPr lang="tr-TR" sz="2700" b="1" dirty="0" smtClean="0"/>
              <a:t>TARİFE NO:1 ACENTELİK HİZMETLERİ</a:t>
            </a:r>
            <a:br>
              <a:rPr lang="tr-TR" sz="2700" b="1" dirty="0" smtClean="0"/>
            </a:br>
            <a:endParaRPr lang="tr-TR" sz="2700" b="1" dirty="0"/>
          </a:p>
        </p:txBody>
      </p:sp>
      <p:sp>
        <p:nvSpPr>
          <p:cNvPr id="3" name="2 Alt Başlık"/>
          <p:cNvSpPr>
            <a:spLocks noGrp="1"/>
          </p:cNvSpPr>
          <p:nvPr>
            <p:ph type="subTitle" idx="1"/>
          </p:nvPr>
        </p:nvSpPr>
        <p:spPr>
          <a:xfrm>
            <a:off x="467544" y="1988840"/>
            <a:ext cx="8208912" cy="4464496"/>
          </a:xfrm>
        </p:spPr>
        <p:txBody>
          <a:bodyPr>
            <a:normAutofit fontScale="55000" lnSpcReduction="20000"/>
          </a:bodyPr>
          <a:lstStyle/>
          <a:p>
            <a:pPr algn="l"/>
            <a:r>
              <a:rPr lang="tr-TR" b="1" dirty="0"/>
              <a:t>Liman ve/veya karasularındaki gemiler için:</a:t>
            </a:r>
          </a:p>
          <a:p>
            <a:pPr algn="l"/>
            <a:r>
              <a:rPr lang="tr-TR" dirty="0"/>
              <a:t>	</a:t>
            </a:r>
            <a:r>
              <a:rPr lang="tr-TR" b="1" u="sng" dirty="0"/>
              <a:t>Geminin tonilatosu N.T.</a:t>
            </a:r>
            <a:r>
              <a:rPr lang="tr-TR" b="1" dirty="0"/>
              <a:t>	</a:t>
            </a:r>
            <a:r>
              <a:rPr lang="tr-TR" b="1" u="sng" dirty="0"/>
              <a:t>Her uğrama için baz ücret Euro</a:t>
            </a:r>
            <a:endParaRPr lang="tr-TR" dirty="0"/>
          </a:p>
          <a:p>
            <a:pPr algn="l"/>
            <a:r>
              <a:rPr lang="tr-TR" dirty="0"/>
              <a:t>	0       - 500'e kadar	300</a:t>
            </a:r>
          </a:p>
          <a:p>
            <a:pPr algn="l"/>
            <a:r>
              <a:rPr lang="tr-TR" dirty="0"/>
              <a:t>	501   - 1000'e kadar	500</a:t>
            </a:r>
          </a:p>
          <a:p>
            <a:pPr algn="l"/>
            <a:r>
              <a:rPr lang="tr-TR" dirty="0"/>
              <a:t>	1001 - 2000'e kadar	750</a:t>
            </a:r>
          </a:p>
          <a:p>
            <a:pPr algn="l"/>
            <a:r>
              <a:rPr lang="tr-TR" dirty="0"/>
              <a:t>	2001 - 3000'e kadar	975</a:t>
            </a:r>
          </a:p>
          <a:p>
            <a:pPr algn="l"/>
            <a:r>
              <a:rPr lang="tr-TR" dirty="0"/>
              <a:t>	3001 - 4000'e kadar	1200</a:t>
            </a:r>
          </a:p>
          <a:p>
            <a:pPr algn="l"/>
            <a:r>
              <a:rPr lang="tr-TR" dirty="0"/>
              <a:t>	4001 - 5000'e kadar	1450</a:t>
            </a:r>
          </a:p>
          <a:p>
            <a:pPr algn="l"/>
            <a:r>
              <a:rPr lang="tr-TR" dirty="0"/>
              <a:t>	5001 - 7500'e kadar	1700</a:t>
            </a:r>
          </a:p>
          <a:p>
            <a:pPr algn="l"/>
            <a:r>
              <a:rPr lang="tr-TR" dirty="0"/>
              <a:t>	7501 - 10000'e kadar	2100</a:t>
            </a:r>
          </a:p>
          <a:p>
            <a:pPr algn="l"/>
            <a:r>
              <a:rPr lang="tr-TR" dirty="0"/>
              <a:t>	10001 - 20000 beher 1000 N.T. ve kesri için ek olarak	</a:t>
            </a:r>
            <a:r>
              <a:rPr lang="tr-TR" dirty="0" smtClean="0"/>
              <a:t>	75</a:t>
            </a:r>
            <a:endParaRPr lang="tr-TR" dirty="0"/>
          </a:p>
          <a:p>
            <a:pPr algn="l"/>
            <a:r>
              <a:rPr lang="tr-TR" dirty="0"/>
              <a:t>	20001 - 30000 beher 1000 N.T. ve kesri için ek olarak	</a:t>
            </a:r>
            <a:r>
              <a:rPr lang="tr-TR" dirty="0" smtClean="0"/>
              <a:t>	65 </a:t>
            </a:r>
            <a:endParaRPr lang="tr-TR" dirty="0"/>
          </a:p>
          <a:p>
            <a:pPr algn="l"/>
            <a:r>
              <a:rPr lang="tr-TR" dirty="0"/>
              <a:t>	30001 - 40000 beher 1000 N.T. ve kesri için ek olarak	</a:t>
            </a:r>
            <a:r>
              <a:rPr lang="tr-TR" dirty="0" smtClean="0"/>
              <a:t>	55 </a:t>
            </a:r>
            <a:endParaRPr lang="tr-TR" dirty="0"/>
          </a:p>
          <a:p>
            <a:pPr algn="l"/>
            <a:r>
              <a:rPr lang="tr-TR" dirty="0"/>
              <a:t>	40001 - 50000 beher 1000 N.T. ve kesri için ek olarak	</a:t>
            </a:r>
            <a:r>
              <a:rPr lang="tr-TR" dirty="0" smtClean="0"/>
              <a:t>	40 </a:t>
            </a:r>
            <a:endParaRPr lang="tr-TR" dirty="0"/>
          </a:p>
          <a:p>
            <a:pPr algn="l"/>
            <a:r>
              <a:rPr lang="tr-TR" dirty="0"/>
              <a:t>	50001 </a:t>
            </a:r>
            <a:r>
              <a:rPr lang="tr-TR" dirty="0" smtClean="0"/>
              <a:t>elli binden </a:t>
            </a:r>
            <a:r>
              <a:rPr lang="tr-TR" dirty="0"/>
              <a:t>yukarı, beher 1000 N.T. ve kesri için ek olarak	25</a:t>
            </a:r>
          </a:p>
          <a:p>
            <a:pPr algn="l"/>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8"/>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r>
              <a:rPr lang="tr-TR" b="1" dirty="0" smtClean="0"/>
              <a:t>GEMİ ACENTESİ</a:t>
            </a:r>
            <a:endParaRPr lang="tr-TR" b="1" dirty="0"/>
          </a:p>
        </p:txBody>
      </p:sp>
      <p:sp>
        <p:nvSpPr>
          <p:cNvPr id="3" name="2 Alt Başlık"/>
          <p:cNvSpPr>
            <a:spLocks noGrp="1"/>
          </p:cNvSpPr>
          <p:nvPr>
            <p:ph type="subTitle" idx="1"/>
          </p:nvPr>
        </p:nvSpPr>
        <p:spPr>
          <a:xfrm>
            <a:off x="1403648" y="1988840"/>
            <a:ext cx="6728792" cy="3744416"/>
          </a:xfrm>
        </p:spPr>
        <p:txBody>
          <a:bodyPr>
            <a:normAutofit fontScale="85000" lnSpcReduction="10000"/>
          </a:bodyPr>
          <a:lstStyle/>
          <a:p>
            <a:endParaRPr lang="tr-TR" b="1" dirty="0" smtClean="0"/>
          </a:p>
          <a:p>
            <a:endParaRPr lang="tr-TR" b="1" dirty="0" smtClean="0"/>
          </a:p>
          <a:p>
            <a:endParaRPr lang="tr-TR" b="1" dirty="0"/>
          </a:p>
          <a:p>
            <a:pPr algn="just"/>
            <a:r>
              <a:rPr lang="tr-TR" b="1" dirty="0"/>
              <a:t>Deniz taşıt veya araçları ile yolcu ve yük taşımalarında, gemi sahibi, kaptanı, işleticisi ve kiracısı nam ve hesabına üçüncü kişi ve kuruluşlara karşı hak ve menfaatlerini tayin edilen bölge içinde koruyan ve bunun karşılığında ücret alan gerçek ve tüzel </a:t>
            </a:r>
            <a:r>
              <a:rPr lang="tr-TR" b="1" dirty="0" smtClean="0"/>
              <a:t>kişiler</a:t>
            </a:r>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2" name="Picture 2" descr="C:\Users\Neslihan\Desktop\GENİ RESİMLERİ\1.png"/>
          <p:cNvPicPr>
            <a:picLocks noChangeAspect="1" noChangeArrowheads="1"/>
          </p:cNvPicPr>
          <p:nvPr/>
        </p:nvPicPr>
        <p:blipFill>
          <a:blip r:embed="rId3" cstate="print"/>
          <a:srcRect/>
          <a:stretch>
            <a:fillRect/>
          </a:stretch>
        </p:blipFill>
        <p:spPr bwMode="auto">
          <a:xfrm rot="20671990">
            <a:off x="473045" y="2006373"/>
            <a:ext cx="2160241" cy="864097"/>
          </a:xfrm>
          <a:prstGeom prst="rect">
            <a:avLst/>
          </a:prstGeom>
          <a:noFill/>
        </p:spPr>
      </p:pic>
      <p:pic>
        <p:nvPicPr>
          <p:cNvPr id="15363" name="Picture 3" descr="C:\Users\Neslihan\Desktop\GENİ RESİMLERİ\4.jpg"/>
          <p:cNvPicPr>
            <a:picLocks noChangeAspect="1" noChangeArrowheads="1"/>
          </p:cNvPicPr>
          <p:nvPr/>
        </p:nvPicPr>
        <p:blipFill>
          <a:blip r:embed="rId4" cstate="print"/>
          <a:srcRect/>
          <a:stretch>
            <a:fillRect/>
          </a:stretch>
        </p:blipFill>
        <p:spPr bwMode="auto">
          <a:xfrm rot="728400">
            <a:off x="6804248" y="1916832"/>
            <a:ext cx="2141984" cy="864096"/>
          </a:xfrm>
          <a:prstGeom prst="rect">
            <a:avLst/>
          </a:prstGeom>
          <a:noFill/>
        </p:spPr>
      </p:pic>
      <p:pic>
        <p:nvPicPr>
          <p:cNvPr id="15364" name="Picture 4" descr="C:\Users\Neslihan\Desktop\GENİ RESİMLERİ\9.png"/>
          <p:cNvPicPr>
            <a:picLocks noChangeAspect="1" noChangeArrowheads="1"/>
          </p:cNvPicPr>
          <p:nvPr/>
        </p:nvPicPr>
        <p:blipFill>
          <a:blip r:embed="rId5"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6"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7"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683568" y="1268760"/>
            <a:ext cx="7920880" cy="4968552"/>
          </a:xfrm>
        </p:spPr>
        <p:txBody>
          <a:bodyPr>
            <a:normAutofit fontScale="62500" lnSpcReduction="20000"/>
          </a:bodyPr>
          <a:lstStyle/>
          <a:p>
            <a:endParaRPr lang="tr-TR" b="1" dirty="0" smtClean="0"/>
          </a:p>
          <a:p>
            <a:pPr algn="just"/>
            <a:r>
              <a:rPr lang="tr-TR" dirty="0" smtClean="0"/>
              <a:t>	a</a:t>
            </a:r>
            <a:r>
              <a:rPr lang="tr-TR" dirty="0"/>
              <a:t>) Yukarıdaki baz ücret geminin liman ve/veya karasularında ne sebeple olursa olsun 5 (beş dahil) takvim gününe kadar kalışı içindir.</a:t>
            </a:r>
          </a:p>
          <a:p>
            <a:pPr algn="just"/>
            <a:r>
              <a:rPr lang="tr-TR" dirty="0"/>
              <a:t>	b) Geminin 5 (beş) günden fazla kalması halinde 5 (beş) günden sonraki 3 (üç) günlük her dönem ve kesri için baz ücretlere %25 </a:t>
            </a:r>
            <a:r>
              <a:rPr lang="tr-TR" dirty="0" smtClean="0"/>
              <a:t>(yirmi beş) </a:t>
            </a:r>
            <a:r>
              <a:rPr lang="tr-TR" dirty="0"/>
              <a:t>eklenir.</a:t>
            </a:r>
          </a:p>
          <a:p>
            <a:pPr algn="just"/>
            <a:r>
              <a:rPr lang="tr-TR" dirty="0"/>
              <a:t>	c) Geminin eşya ve yolcu hizmetlerinin aynı liman alanı içerisinde başka başka yerlerde yapılması (geminin kendi imkanlarıyla aynı rıhtım boyunca yer değiştirmeleri dışında) ilk yer değiştirme için baz ücrete %10 (on) ve bundan sonraki yer değiştirmeler için baz ücrete %5 (beş) eklenir.</a:t>
            </a:r>
          </a:p>
          <a:p>
            <a:pPr algn="just"/>
            <a:r>
              <a:rPr lang="tr-TR" dirty="0"/>
              <a:t>	d) Donatanlarca istenecek özel denetim ve hizmetler dışında; müşterek ve hususi avarya, çatışma, karaya oturma, yangın, kurtarma-yardım, havuzlama, onarım gibi hizmetlerin yapılması halinde baz ücretlere %25 </a:t>
            </a:r>
            <a:r>
              <a:rPr lang="tr-TR" dirty="0" smtClean="0"/>
              <a:t>(yirmi beş) </a:t>
            </a:r>
            <a:r>
              <a:rPr lang="tr-TR" dirty="0"/>
              <a:t>eklenir.</a:t>
            </a:r>
          </a:p>
          <a:p>
            <a:pPr algn="just"/>
            <a:r>
              <a:rPr lang="tr-TR" dirty="0"/>
              <a:t>	e) Yalnız yolcu gemileri için baz ücretten %40 (kırk)'a kadar indirim yapılabilir.</a:t>
            </a:r>
          </a:p>
          <a:p>
            <a:pPr algn="l"/>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764704"/>
            <a:ext cx="7772400" cy="792088"/>
          </a:xfrm>
        </p:spPr>
        <p:txBody>
          <a:bodyPr>
            <a:normAutofit fontScale="90000"/>
          </a:bodyPr>
          <a:lstStyle/>
          <a:p>
            <a:r>
              <a:rPr lang="tr-TR" sz="2200" b="1" dirty="0" smtClean="0"/>
              <a:t/>
            </a:r>
            <a:br>
              <a:rPr lang="tr-TR" sz="2200" b="1" dirty="0" smtClean="0"/>
            </a:br>
            <a:r>
              <a:rPr lang="tr-TR" sz="2200" b="1" dirty="0"/>
              <a:t/>
            </a:r>
            <a:br>
              <a:rPr lang="tr-TR" sz="2200" b="1" dirty="0"/>
            </a:br>
            <a:r>
              <a:rPr lang="tr-TR" sz="2200" b="1" dirty="0" smtClean="0"/>
              <a:t/>
            </a:r>
            <a:br>
              <a:rPr lang="tr-TR" sz="2200" b="1" dirty="0" smtClean="0"/>
            </a:br>
            <a:r>
              <a:rPr lang="tr-TR" sz="2200" b="1" dirty="0" smtClean="0"/>
              <a:t>GEMİ ACENTELİĞİ YENİLEME EĞİTİM SEMİNERİ</a:t>
            </a:r>
            <a:br>
              <a:rPr lang="tr-TR" sz="2200" b="1" dirty="0" smtClean="0"/>
            </a:br>
            <a:r>
              <a:rPr lang="tr-TR" b="1" dirty="0" smtClean="0"/>
              <a:t/>
            </a:r>
            <a:br>
              <a:rPr lang="tr-TR" b="1" dirty="0" smtClean="0"/>
            </a:br>
            <a:r>
              <a:rPr lang="tr-TR" sz="2700" b="1" dirty="0" smtClean="0"/>
              <a:t>TARİFE </a:t>
            </a:r>
            <a:r>
              <a:rPr lang="tr-TR" sz="2700" b="1" dirty="0"/>
              <a:t>NO: 2 KORUYUCU ACENTELİK HİZMETLERİ</a:t>
            </a:r>
            <a:r>
              <a:rPr lang="tr-TR" dirty="0"/>
              <a:t/>
            </a:r>
            <a:br>
              <a:rPr lang="tr-TR" dirty="0"/>
            </a:br>
            <a:r>
              <a:rPr lang="tr-TR" b="1" dirty="0" smtClean="0"/>
              <a:t/>
            </a:r>
            <a:br>
              <a:rPr lang="tr-TR" b="1" dirty="0" smtClean="0"/>
            </a:br>
            <a:endParaRPr lang="tr-TR" b="1" dirty="0"/>
          </a:p>
        </p:txBody>
      </p:sp>
      <p:sp>
        <p:nvSpPr>
          <p:cNvPr id="3" name="2 Alt Başlık"/>
          <p:cNvSpPr>
            <a:spLocks noGrp="1"/>
          </p:cNvSpPr>
          <p:nvPr>
            <p:ph type="subTitle" idx="1"/>
          </p:nvPr>
        </p:nvSpPr>
        <p:spPr>
          <a:xfrm>
            <a:off x="827584" y="1700808"/>
            <a:ext cx="7704856" cy="4824536"/>
          </a:xfrm>
        </p:spPr>
        <p:txBody>
          <a:bodyPr>
            <a:normAutofit fontScale="55000" lnSpcReduction="20000"/>
          </a:bodyPr>
          <a:lstStyle/>
          <a:p>
            <a:pPr algn="l"/>
            <a:r>
              <a:rPr lang="tr-TR" b="1" dirty="0"/>
              <a:t>Liman ve/veya karasularındaki gemiler için:</a:t>
            </a:r>
            <a:endParaRPr lang="tr-TR" dirty="0"/>
          </a:p>
          <a:p>
            <a:pPr algn="l"/>
            <a:r>
              <a:rPr lang="tr-TR" dirty="0"/>
              <a:t>	</a:t>
            </a:r>
            <a:r>
              <a:rPr lang="tr-TR" b="1" u="sng" dirty="0"/>
              <a:t>Geminin tonilatosu N.T.</a:t>
            </a:r>
            <a:r>
              <a:rPr lang="tr-TR" b="1" dirty="0"/>
              <a:t>           </a:t>
            </a:r>
            <a:r>
              <a:rPr lang="tr-TR" b="1" dirty="0" smtClean="0"/>
              <a:t>                 </a:t>
            </a:r>
            <a:r>
              <a:rPr lang="tr-TR" b="1" u="sng" dirty="0"/>
              <a:t>Her uğrama için baz ücret Euro </a:t>
            </a:r>
            <a:endParaRPr lang="tr-TR" dirty="0"/>
          </a:p>
          <a:p>
            <a:pPr algn="l"/>
            <a:r>
              <a:rPr lang="tr-TR" dirty="0"/>
              <a:t>	0       - 500'e kadar	</a:t>
            </a:r>
            <a:r>
              <a:rPr lang="tr-TR" dirty="0" smtClean="0"/>
              <a:t>	150</a:t>
            </a:r>
            <a:endParaRPr lang="tr-TR" dirty="0"/>
          </a:p>
          <a:p>
            <a:pPr algn="l"/>
            <a:r>
              <a:rPr lang="tr-TR" dirty="0"/>
              <a:t>	501   - 1000'e kadar	</a:t>
            </a:r>
            <a:r>
              <a:rPr lang="tr-TR" dirty="0" smtClean="0"/>
              <a:t>	250</a:t>
            </a:r>
            <a:endParaRPr lang="tr-TR" dirty="0"/>
          </a:p>
          <a:p>
            <a:pPr algn="l"/>
            <a:r>
              <a:rPr lang="tr-TR" dirty="0"/>
              <a:t>	1001 - 2000'e kadar	375</a:t>
            </a:r>
          </a:p>
          <a:p>
            <a:pPr algn="l"/>
            <a:r>
              <a:rPr lang="tr-TR" dirty="0"/>
              <a:t>	2001 - 3000'e kadar	488</a:t>
            </a:r>
          </a:p>
          <a:p>
            <a:pPr algn="l"/>
            <a:r>
              <a:rPr lang="tr-TR" dirty="0"/>
              <a:t>	3001 - 4000'e kadar	600</a:t>
            </a:r>
          </a:p>
          <a:p>
            <a:pPr algn="l"/>
            <a:r>
              <a:rPr lang="tr-TR" dirty="0"/>
              <a:t>	4001 -   5000'e kadar	715</a:t>
            </a:r>
          </a:p>
          <a:p>
            <a:pPr algn="l"/>
            <a:r>
              <a:rPr lang="tr-TR" dirty="0"/>
              <a:t>	5001 -   7500'e kadar	850</a:t>
            </a:r>
          </a:p>
          <a:p>
            <a:pPr algn="l"/>
            <a:r>
              <a:rPr lang="tr-TR" dirty="0"/>
              <a:t>	7501 -   10000'e kadar 	1050</a:t>
            </a:r>
          </a:p>
          <a:p>
            <a:pPr algn="l"/>
            <a:r>
              <a:rPr lang="tr-TR" dirty="0"/>
              <a:t>	10001 - 20000 beher 1000 N.T. ve kesri için ek olarak	38</a:t>
            </a:r>
          </a:p>
          <a:p>
            <a:pPr algn="l"/>
            <a:r>
              <a:rPr lang="tr-TR" dirty="0"/>
              <a:t>	20001 - 30000 beher 1000 N.T. ve kesri için ek olarak	33</a:t>
            </a:r>
          </a:p>
          <a:p>
            <a:pPr algn="l"/>
            <a:r>
              <a:rPr lang="tr-TR" dirty="0"/>
              <a:t>	30001 - 40000 beher 1000 N.T. ve kesri için ek olarak	28</a:t>
            </a:r>
          </a:p>
          <a:p>
            <a:pPr algn="l"/>
            <a:r>
              <a:rPr lang="tr-TR" dirty="0"/>
              <a:t>	40001 - 50000 beher 1000 N.T. ve kesri için ek olarak	20</a:t>
            </a:r>
          </a:p>
          <a:p>
            <a:pPr algn="l"/>
            <a:r>
              <a:rPr lang="tr-TR" dirty="0"/>
              <a:t>	50001 </a:t>
            </a:r>
            <a:r>
              <a:rPr lang="tr-TR" dirty="0" smtClean="0"/>
              <a:t>elli binden </a:t>
            </a:r>
            <a:r>
              <a:rPr lang="tr-TR" dirty="0"/>
              <a:t>yukarı,	</a:t>
            </a:r>
            <a:r>
              <a:rPr lang="tr-TR" dirty="0" smtClean="0"/>
              <a:t>			13</a:t>
            </a:r>
            <a:endParaRPr lang="tr-TR" dirty="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971600" y="1484784"/>
            <a:ext cx="7416824" cy="4392488"/>
          </a:xfrm>
        </p:spPr>
        <p:txBody>
          <a:bodyPr>
            <a:normAutofit fontScale="77500" lnSpcReduction="20000"/>
          </a:bodyPr>
          <a:lstStyle/>
          <a:p>
            <a:endParaRPr lang="tr-TR" b="1" dirty="0" smtClean="0"/>
          </a:p>
          <a:p>
            <a:pPr algn="just"/>
            <a:r>
              <a:rPr lang="tr-TR" dirty="0" smtClean="0"/>
              <a:t>	a</a:t>
            </a:r>
            <a:r>
              <a:rPr lang="tr-TR" dirty="0"/>
              <a:t>) Yukarıdaki baz ücret geminin liman ve/veya karasularında ne sebeple olursa olsun 5 (beş dahil) takvim gününe kadar kalışı içindir.</a:t>
            </a:r>
          </a:p>
          <a:p>
            <a:pPr algn="just"/>
            <a:r>
              <a:rPr lang="tr-TR" dirty="0"/>
              <a:t>	b) Geminin 5 (beş) günden fazla kalması halinde 5 (beş) günden sonraki 3(üç)'er günlük her dönem ve kesri için baz ücretlere %25 </a:t>
            </a:r>
            <a:r>
              <a:rPr lang="tr-TR" dirty="0" smtClean="0"/>
              <a:t>(yirmi beş) </a:t>
            </a:r>
            <a:r>
              <a:rPr lang="tr-TR" dirty="0"/>
              <a:t>eklenir.</a:t>
            </a:r>
          </a:p>
          <a:p>
            <a:pPr algn="just"/>
            <a:r>
              <a:rPr lang="tr-TR" dirty="0"/>
              <a:t>	c) Donatanlarca istenecek özel denetim ve hizmetler dışında; çatışma, karaya oturma, yangın, kurtarma-yardım, havuzlama, onarım gibi hizmetlerin yapılması halinde baz ücretlere %25 </a:t>
            </a:r>
            <a:r>
              <a:rPr lang="tr-TR" dirty="0" smtClean="0"/>
              <a:t>(yirmi beş) </a:t>
            </a:r>
            <a:r>
              <a:rPr lang="tr-TR" dirty="0"/>
              <a:t>eklenir.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96752"/>
            <a:ext cx="7772400" cy="576064"/>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2700" b="1" dirty="0"/>
              <a:t>TARİFE NO: 3 ACENTELİK HİZMETLERİ</a:t>
            </a:r>
            <a:r>
              <a:rPr lang="tr-TR" dirty="0"/>
              <a:t/>
            </a:r>
            <a:br>
              <a:rPr lang="tr-TR" dirty="0"/>
            </a:br>
            <a:r>
              <a:rPr lang="tr-TR" b="1" dirty="0" smtClean="0"/>
              <a:t/>
            </a:r>
            <a:br>
              <a:rPr lang="tr-TR" b="1" dirty="0" smtClean="0"/>
            </a:br>
            <a:endParaRPr lang="tr-TR" b="1" dirty="0"/>
          </a:p>
        </p:txBody>
      </p:sp>
      <p:sp>
        <p:nvSpPr>
          <p:cNvPr id="3" name="2 Alt Başlık"/>
          <p:cNvSpPr>
            <a:spLocks noGrp="1"/>
          </p:cNvSpPr>
          <p:nvPr>
            <p:ph type="subTitle" idx="1"/>
          </p:nvPr>
        </p:nvSpPr>
        <p:spPr>
          <a:xfrm>
            <a:off x="611560" y="1556792"/>
            <a:ext cx="7992888" cy="4968552"/>
          </a:xfrm>
        </p:spPr>
        <p:txBody>
          <a:bodyPr>
            <a:normAutofit fontScale="62500" lnSpcReduction="20000"/>
          </a:bodyPr>
          <a:lstStyle/>
          <a:p>
            <a:pPr algn="l"/>
            <a:r>
              <a:rPr lang="tr-TR" b="1" dirty="0"/>
              <a:t>Çanakkale ve İstanbul Boğazı'ndan geçen gemiler için:</a:t>
            </a:r>
            <a:endParaRPr lang="tr-TR" dirty="0"/>
          </a:p>
          <a:p>
            <a:pPr algn="l"/>
            <a:r>
              <a:rPr lang="tr-TR" b="1" u="sng" dirty="0" smtClean="0"/>
              <a:t>Geminin </a:t>
            </a:r>
            <a:r>
              <a:rPr lang="tr-TR" b="1" u="sng" dirty="0"/>
              <a:t>tonilatosu N.T.</a:t>
            </a:r>
            <a:r>
              <a:rPr lang="tr-TR" b="1" dirty="0"/>
              <a:t>    </a:t>
            </a:r>
            <a:r>
              <a:rPr lang="tr-TR" b="1" dirty="0" smtClean="0"/>
              <a:t>        </a:t>
            </a:r>
            <a:r>
              <a:rPr lang="tr-TR" b="1" u="sng" dirty="0" smtClean="0"/>
              <a:t>Bir </a:t>
            </a:r>
            <a:r>
              <a:rPr lang="tr-TR" b="1" u="sng" dirty="0"/>
              <a:t>Boğaz'dan bir geçiş için baz ücret </a:t>
            </a:r>
            <a:r>
              <a:rPr lang="tr-TR" b="1" u="sng" dirty="0" smtClean="0"/>
              <a:t>(Euro)</a:t>
            </a:r>
            <a:r>
              <a:rPr lang="tr-TR" b="1" dirty="0" smtClean="0"/>
              <a:t>					</a:t>
            </a:r>
            <a:endParaRPr lang="tr-TR" dirty="0"/>
          </a:p>
          <a:p>
            <a:pPr algn="l"/>
            <a:r>
              <a:rPr lang="tr-TR" dirty="0" smtClean="0"/>
              <a:t>0 </a:t>
            </a:r>
            <a:r>
              <a:rPr lang="tr-TR" dirty="0"/>
              <a:t>- 1000'e kadar	</a:t>
            </a:r>
            <a:r>
              <a:rPr lang="tr-TR" dirty="0" smtClean="0"/>
              <a:t>			100 </a:t>
            </a:r>
          </a:p>
          <a:p>
            <a:pPr algn="l"/>
            <a:r>
              <a:rPr lang="tr-TR" dirty="0" smtClean="0"/>
              <a:t>1001 - 2000'e kadar			145</a:t>
            </a:r>
          </a:p>
          <a:p>
            <a:pPr algn="l"/>
            <a:r>
              <a:rPr lang="tr-TR" dirty="0" smtClean="0"/>
              <a:t>2001 </a:t>
            </a:r>
            <a:r>
              <a:rPr lang="tr-TR" dirty="0"/>
              <a:t>- 3000'e kadar	</a:t>
            </a:r>
            <a:r>
              <a:rPr lang="tr-TR" dirty="0" smtClean="0"/>
              <a:t>		170</a:t>
            </a:r>
            <a:endParaRPr lang="tr-TR" dirty="0"/>
          </a:p>
          <a:p>
            <a:pPr algn="l"/>
            <a:r>
              <a:rPr lang="tr-TR" dirty="0" smtClean="0"/>
              <a:t>3001 </a:t>
            </a:r>
            <a:r>
              <a:rPr lang="tr-TR" dirty="0"/>
              <a:t>- 4000'e kadar	</a:t>
            </a:r>
            <a:r>
              <a:rPr lang="tr-TR" dirty="0" smtClean="0"/>
              <a:t>		200</a:t>
            </a:r>
            <a:endParaRPr lang="tr-TR" dirty="0"/>
          </a:p>
          <a:p>
            <a:pPr algn="l"/>
            <a:r>
              <a:rPr lang="tr-TR" dirty="0" smtClean="0"/>
              <a:t>4001 </a:t>
            </a:r>
            <a:r>
              <a:rPr lang="tr-TR" dirty="0"/>
              <a:t>- 5000'e kadar	</a:t>
            </a:r>
            <a:r>
              <a:rPr lang="tr-TR" dirty="0" smtClean="0"/>
              <a:t>		230</a:t>
            </a:r>
            <a:endParaRPr lang="tr-TR" dirty="0"/>
          </a:p>
          <a:p>
            <a:pPr algn="l"/>
            <a:r>
              <a:rPr lang="tr-TR" dirty="0" smtClean="0"/>
              <a:t>5001 </a:t>
            </a:r>
            <a:r>
              <a:rPr lang="tr-TR" dirty="0"/>
              <a:t>- 7500'e kadar	</a:t>
            </a:r>
            <a:r>
              <a:rPr lang="tr-TR" dirty="0" smtClean="0"/>
              <a:t>		280</a:t>
            </a:r>
            <a:endParaRPr lang="tr-TR" dirty="0"/>
          </a:p>
          <a:p>
            <a:pPr algn="l"/>
            <a:r>
              <a:rPr lang="tr-TR" dirty="0" smtClean="0"/>
              <a:t>7501 </a:t>
            </a:r>
            <a:r>
              <a:rPr lang="tr-TR" dirty="0"/>
              <a:t>- 10000'e kadar	</a:t>
            </a:r>
            <a:r>
              <a:rPr lang="tr-TR" dirty="0" smtClean="0"/>
              <a:t>		320</a:t>
            </a:r>
            <a:endParaRPr lang="tr-TR" dirty="0"/>
          </a:p>
          <a:p>
            <a:pPr algn="l"/>
            <a:r>
              <a:rPr lang="tr-TR" dirty="0" smtClean="0"/>
              <a:t>10001 </a:t>
            </a:r>
            <a:r>
              <a:rPr lang="tr-TR" dirty="0"/>
              <a:t>- 20000'e kadar beher 1000 N.T. ve kesri için ek olarak	15</a:t>
            </a:r>
          </a:p>
          <a:p>
            <a:pPr algn="l"/>
            <a:r>
              <a:rPr lang="tr-TR" dirty="0" smtClean="0"/>
              <a:t>20001 </a:t>
            </a:r>
            <a:r>
              <a:rPr lang="tr-TR" dirty="0"/>
              <a:t>- 30000'e kadar beher 1000 N.T. ve kesri için ek olarak	10</a:t>
            </a:r>
          </a:p>
          <a:p>
            <a:pPr algn="l"/>
            <a:r>
              <a:rPr lang="tr-TR" dirty="0" smtClean="0"/>
              <a:t>30001 </a:t>
            </a:r>
            <a:r>
              <a:rPr lang="tr-TR" dirty="0"/>
              <a:t>- 40000'e kadar beher 1000 N.T. ve kesri için ek olarak	5</a:t>
            </a:r>
          </a:p>
          <a:p>
            <a:pPr algn="l"/>
            <a:r>
              <a:rPr lang="tr-TR" dirty="0" smtClean="0"/>
              <a:t>40001 </a:t>
            </a:r>
            <a:r>
              <a:rPr lang="tr-TR" dirty="0"/>
              <a:t>- 50000'e kadar beher 1000 N.T. ve kesri için ek olarak	5</a:t>
            </a:r>
          </a:p>
          <a:p>
            <a:pPr algn="l"/>
            <a:r>
              <a:rPr lang="tr-TR" dirty="0" smtClean="0"/>
              <a:t>50001'den </a:t>
            </a:r>
            <a:r>
              <a:rPr lang="tr-TR" dirty="0"/>
              <a:t>yukarı	</a:t>
            </a:r>
            <a:r>
              <a:rPr lang="tr-TR" dirty="0" smtClean="0"/>
              <a:t>					5</a:t>
            </a:r>
            <a:endParaRPr lang="tr-TR" dirty="0"/>
          </a:p>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467544" y="764704"/>
            <a:ext cx="8064896" cy="5688632"/>
          </a:xfrm>
        </p:spPr>
        <p:txBody>
          <a:bodyPr>
            <a:normAutofit fontScale="62500" lnSpcReduction="20000"/>
          </a:bodyPr>
          <a:lstStyle/>
          <a:p>
            <a:endParaRPr lang="tr-TR" b="1" dirty="0" smtClean="0"/>
          </a:p>
          <a:p>
            <a:pPr algn="just"/>
            <a:r>
              <a:rPr lang="tr-TR" dirty="0" smtClean="0"/>
              <a:t>	a- </a:t>
            </a:r>
            <a:r>
              <a:rPr lang="tr-TR" dirty="0"/>
              <a:t>Bu baz ücret hangi yöne olursa olsun bir Boğaz'dan bir geçiş içindir.</a:t>
            </a:r>
          </a:p>
          <a:p>
            <a:pPr algn="just"/>
            <a:r>
              <a:rPr lang="tr-TR" dirty="0"/>
              <a:t>	b- Türk Boğazları'ndan transit geçen gemilerin geçişinde, ilk tayin edilen acentenin tam olarak ödediği rüsum ve ücretlerin, 1/2 si, geminin dönüşünde acente değişikliği olması halinde, dönüş acentesine dekont edilir. Dönüş acentesi dekont edilen bedeli tayin edilen ilk acenteye ödemekle yükümlüdür.</a:t>
            </a:r>
          </a:p>
          <a:p>
            <a:pPr algn="just"/>
            <a:r>
              <a:rPr lang="tr-TR" dirty="0"/>
              <a:t>	c)- Refakatle Türk Boğazlarını Geçen Gemiler</a:t>
            </a:r>
          </a:p>
          <a:p>
            <a:pPr algn="just"/>
            <a:r>
              <a:rPr lang="tr-TR" dirty="0"/>
              <a:t>	1) Boyları 300 </a:t>
            </a:r>
            <a:r>
              <a:rPr lang="tr-TR" dirty="0" err="1"/>
              <a:t>mt'ye</a:t>
            </a:r>
            <a:r>
              <a:rPr lang="tr-TR" dirty="0"/>
              <a:t> kadar olan gemiler;</a:t>
            </a:r>
          </a:p>
          <a:p>
            <a:pPr algn="just"/>
            <a:r>
              <a:rPr lang="tr-TR" dirty="0"/>
              <a:t>	Acentelik baz ücretine ilaveten bu acentelik ücretinin %25'i,</a:t>
            </a:r>
          </a:p>
          <a:p>
            <a:pPr algn="just"/>
            <a:r>
              <a:rPr lang="tr-TR" dirty="0"/>
              <a:t>	2) Gemi ve deniz araçlarının yedekte çekilmesinde;</a:t>
            </a:r>
          </a:p>
          <a:p>
            <a:pPr algn="just"/>
            <a:r>
              <a:rPr lang="tr-TR" dirty="0"/>
              <a:t>	Acentelik ücretinin %50'si,</a:t>
            </a:r>
          </a:p>
          <a:p>
            <a:pPr algn="just"/>
            <a:r>
              <a:rPr lang="tr-TR" dirty="0"/>
              <a:t>	3) Boyları 300 metreyi geçen veya özel izinle geçen gemiler;</a:t>
            </a:r>
          </a:p>
          <a:p>
            <a:pPr algn="just"/>
            <a:r>
              <a:rPr lang="tr-TR" dirty="0"/>
              <a:t>	Acentelik baz ücretine ilaveten bu acentelik ücretinin %75'i ayrıca alınır.</a:t>
            </a:r>
          </a:p>
          <a:p>
            <a:pPr algn="just"/>
            <a:r>
              <a:rPr lang="tr-TR" dirty="0"/>
              <a:t>	d- Limanda kalışın uzaması sebebiyle transit pratikası, serbest pratikaya dönüşen gemilerden, (iki boğaz olarak) acentelik ücretinin %25'i ayrıca alınır.</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96752"/>
            <a:ext cx="7772400" cy="216024"/>
          </a:xfrm>
        </p:spPr>
        <p:txBody>
          <a:bodyPr>
            <a:normAutofit fontScale="90000"/>
          </a:bodyPr>
          <a:lstStyle/>
          <a:p>
            <a:r>
              <a:rPr lang="tr-TR" sz="2200" b="1" dirty="0" smtClean="0"/>
              <a:t/>
            </a:r>
            <a:br>
              <a:rPr lang="tr-TR" sz="2200" b="1" dirty="0" smtClean="0"/>
            </a:br>
            <a:r>
              <a:rPr lang="tr-TR" sz="2200" b="1" dirty="0"/>
              <a:t/>
            </a:r>
            <a:br>
              <a:rPr lang="tr-TR" sz="2200" b="1" dirty="0"/>
            </a:br>
            <a:r>
              <a:rPr lang="tr-TR" sz="2200" b="1" dirty="0" smtClean="0"/>
              <a:t>GEMİ ACENTELİĞİ YENİLEME EĞİTİM SEMİNERİ</a:t>
            </a:r>
            <a:br>
              <a:rPr lang="tr-TR" sz="2200" b="1" dirty="0" smtClean="0"/>
            </a:br>
            <a:r>
              <a:rPr lang="tr-TR" b="1" dirty="0" smtClean="0"/>
              <a:t/>
            </a:r>
            <a:br>
              <a:rPr lang="tr-TR" b="1" dirty="0" smtClean="0"/>
            </a:br>
            <a:r>
              <a:rPr lang="tr-TR" sz="2700" b="1" dirty="0" smtClean="0"/>
              <a:t>TARİFE </a:t>
            </a:r>
            <a:r>
              <a:rPr lang="tr-TR" sz="2700" b="1" dirty="0"/>
              <a:t>NO: 4 KORUYUCU ACENTELİK HİZMETLERİ</a:t>
            </a:r>
            <a:r>
              <a:rPr lang="tr-TR" dirty="0"/>
              <a:t/>
            </a:r>
            <a:br>
              <a:rPr lang="tr-TR" dirty="0"/>
            </a:br>
            <a:r>
              <a:rPr lang="tr-TR" b="1" dirty="0" smtClean="0"/>
              <a:t/>
            </a:r>
            <a:br>
              <a:rPr lang="tr-TR" b="1" dirty="0" smtClean="0"/>
            </a:br>
            <a:endParaRPr lang="tr-TR" b="1" dirty="0"/>
          </a:p>
        </p:txBody>
      </p:sp>
      <p:sp>
        <p:nvSpPr>
          <p:cNvPr id="3" name="2 Alt Başlık"/>
          <p:cNvSpPr>
            <a:spLocks noGrp="1"/>
          </p:cNvSpPr>
          <p:nvPr>
            <p:ph type="subTitle" idx="1"/>
          </p:nvPr>
        </p:nvSpPr>
        <p:spPr>
          <a:xfrm>
            <a:off x="611560" y="1700808"/>
            <a:ext cx="7920880" cy="4752528"/>
          </a:xfrm>
        </p:spPr>
        <p:txBody>
          <a:bodyPr>
            <a:normAutofit fontScale="55000" lnSpcReduction="20000"/>
          </a:bodyPr>
          <a:lstStyle/>
          <a:p>
            <a:pPr algn="l"/>
            <a:r>
              <a:rPr lang="tr-TR" b="1" dirty="0"/>
              <a:t>Çanakkale ve İstanbul Boğazı'ndan geçen gemiler için</a:t>
            </a:r>
            <a:endParaRPr lang="tr-TR" dirty="0"/>
          </a:p>
          <a:p>
            <a:pPr algn="l"/>
            <a:r>
              <a:rPr lang="tr-TR" b="1" u="sng" dirty="0" smtClean="0"/>
              <a:t>Geminin </a:t>
            </a:r>
            <a:r>
              <a:rPr lang="tr-TR" b="1" u="sng" dirty="0"/>
              <a:t>tonilatosu N.T.</a:t>
            </a:r>
            <a:r>
              <a:rPr lang="tr-TR" b="1" dirty="0"/>
              <a:t>         </a:t>
            </a:r>
            <a:r>
              <a:rPr lang="tr-TR" b="1" dirty="0" smtClean="0"/>
              <a:t>                    </a:t>
            </a:r>
            <a:r>
              <a:rPr lang="tr-TR" b="1" u="sng" dirty="0"/>
              <a:t>Bir Boğazdan bir geçiş için baz ücret Euro</a:t>
            </a:r>
            <a:endParaRPr lang="tr-TR" dirty="0"/>
          </a:p>
          <a:p>
            <a:pPr algn="l"/>
            <a:r>
              <a:rPr lang="tr-TR" dirty="0" smtClean="0"/>
              <a:t>0       </a:t>
            </a:r>
            <a:r>
              <a:rPr lang="tr-TR" dirty="0"/>
              <a:t>-   1000'e kadar	</a:t>
            </a:r>
            <a:r>
              <a:rPr lang="tr-TR" dirty="0" smtClean="0"/>
              <a:t>			50</a:t>
            </a:r>
            <a:endParaRPr lang="tr-TR" dirty="0"/>
          </a:p>
          <a:p>
            <a:pPr algn="l"/>
            <a:r>
              <a:rPr lang="tr-TR" dirty="0" smtClean="0"/>
              <a:t>1001 </a:t>
            </a:r>
            <a:r>
              <a:rPr lang="tr-TR" dirty="0"/>
              <a:t>-   2000'e kadar	</a:t>
            </a:r>
            <a:r>
              <a:rPr lang="tr-TR" dirty="0" smtClean="0"/>
              <a:t>			73</a:t>
            </a:r>
            <a:endParaRPr lang="tr-TR" dirty="0"/>
          </a:p>
          <a:p>
            <a:pPr algn="l"/>
            <a:r>
              <a:rPr lang="tr-TR" dirty="0" smtClean="0"/>
              <a:t>2001 </a:t>
            </a:r>
            <a:r>
              <a:rPr lang="tr-TR" dirty="0"/>
              <a:t>-   3000'e kadar	</a:t>
            </a:r>
            <a:r>
              <a:rPr lang="tr-TR" dirty="0" smtClean="0"/>
              <a:t>			85</a:t>
            </a:r>
            <a:endParaRPr lang="tr-TR" dirty="0"/>
          </a:p>
          <a:p>
            <a:pPr algn="l"/>
            <a:r>
              <a:rPr lang="tr-TR" dirty="0" smtClean="0"/>
              <a:t>3001 </a:t>
            </a:r>
            <a:r>
              <a:rPr lang="tr-TR" dirty="0"/>
              <a:t>-   4000'e kadar	</a:t>
            </a:r>
            <a:r>
              <a:rPr lang="tr-TR" dirty="0" smtClean="0"/>
              <a:t>			10</a:t>
            </a:r>
            <a:endParaRPr lang="tr-TR" dirty="0"/>
          </a:p>
          <a:p>
            <a:pPr algn="l"/>
            <a:r>
              <a:rPr lang="tr-TR" dirty="0" smtClean="0"/>
              <a:t>4001 </a:t>
            </a:r>
            <a:r>
              <a:rPr lang="tr-TR" dirty="0"/>
              <a:t>-   5000'e kadar	</a:t>
            </a:r>
            <a:r>
              <a:rPr lang="tr-TR" dirty="0" smtClean="0"/>
              <a:t>			115</a:t>
            </a:r>
            <a:endParaRPr lang="tr-TR" dirty="0"/>
          </a:p>
          <a:p>
            <a:pPr algn="l"/>
            <a:r>
              <a:rPr lang="tr-TR" dirty="0" smtClean="0"/>
              <a:t>5001 </a:t>
            </a:r>
            <a:r>
              <a:rPr lang="tr-TR" dirty="0"/>
              <a:t>-   7500'e kadar	</a:t>
            </a:r>
            <a:r>
              <a:rPr lang="tr-TR" dirty="0" smtClean="0"/>
              <a:t>			140</a:t>
            </a:r>
            <a:endParaRPr lang="tr-TR" dirty="0"/>
          </a:p>
          <a:p>
            <a:pPr algn="l"/>
            <a:r>
              <a:rPr lang="tr-TR" dirty="0" smtClean="0"/>
              <a:t>7501 </a:t>
            </a:r>
            <a:r>
              <a:rPr lang="tr-TR" dirty="0"/>
              <a:t>-   10000'e kadar	</a:t>
            </a:r>
            <a:r>
              <a:rPr lang="tr-TR" dirty="0" smtClean="0"/>
              <a:t>			160</a:t>
            </a:r>
            <a:endParaRPr lang="tr-TR" dirty="0"/>
          </a:p>
          <a:p>
            <a:pPr algn="l"/>
            <a:r>
              <a:rPr lang="tr-TR" dirty="0" smtClean="0"/>
              <a:t>10001 </a:t>
            </a:r>
            <a:r>
              <a:rPr lang="tr-TR" dirty="0"/>
              <a:t>- 20000'e kadar beher 1000 N.T. ve kesri için ek olarak	8</a:t>
            </a:r>
          </a:p>
          <a:p>
            <a:pPr algn="l"/>
            <a:r>
              <a:rPr lang="tr-TR" dirty="0" smtClean="0"/>
              <a:t>20001 </a:t>
            </a:r>
            <a:r>
              <a:rPr lang="tr-TR" dirty="0"/>
              <a:t>- 30000'e kadar beher 1000 N.T. ve kesri için ek olarak	5</a:t>
            </a:r>
          </a:p>
          <a:p>
            <a:pPr algn="l"/>
            <a:r>
              <a:rPr lang="tr-TR" dirty="0" smtClean="0"/>
              <a:t>30001 </a:t>
            </a:r>
            <a:r>
              <a:rPr lang="tr-TR" dirty="0"/>
              <a:t>- 40000'e kadar beher 1000 N.T. ve kesri için ek olarak	3</a:t>
            </a:r>
          </a:p>
          <a:p>
            <a:pPr algn="l"/>
            <a:r>
              <a:rPr lang="tr-TR" dirty="0" smtClean="0"/>
              <a:t>40001 </a:t>
            </a:r>
            <a:r>
              <a:rPr lang="tr-TR" dirty="0"/>
              <a:t>- 50000'e kadar beher 1000 N.T. ve kesri için ek olarak	3</a:t>
            </a:r>
          </a:p>
          <a:p>
            <a:pPr algn="l"/>
            <a:r>
              <a:rPr lang="tr-TR" dirty="0" smtClean="0"/>
              <a:t>50001'den </a:t>
            </a:r>
            <a:r>
              <a:rPr lang="tr-TR" dirty="0"/>
              <a:t>yukarı	</a:t>
            </a:r>
            <a:r>
              <a:rPr lang="tr-TR" dirty="0" smtClean="0"/>
              <a:t>					3</a:t>
            </a:r>
            <a:endParaRPr lang="tr-TR" dirty="0"/>
          </a:p>
          <a:p>
            <a:pPr algn="l"/>
            <a:endParaRPr lang="tr-TR" dirty="0" smtClean="0"/>
          </a:p>
          <a:p>
            <a:pPr algn="l"/>
            <a:r>
              <a:rPr lang="tr-TR" dirty="0" smtClean="0"/>
              <a:t>Bu </a:t>
            </a:r>
            <a:r>
              <a:rPr lang="tr-TR" dirty="0"/>
              <a:t>baz ücret hangi yöne olursa olsun bir Boğaz'dan bir geçiş içindir.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24744"/>
            <a:ext cx="7772400" cy="792088"/>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2700" b="1" dirty="0"/>
              <a:t>TARİFE NO: 5  GÖZETİM HİZMETLERİ</a:t>
            </a:r>
            <a:r>
              <a:rPr lang="tr-TR" dirty="0"/>
              <a:t/>
            </a:r>
            <a:br>
              <a:rPr lang="tr-TR" dirty="0"/>
            </a:br>
            <a:r>
              <a:rPr lang="tr-TR" b="1" dirty="0" smtClean="0"/>
              <a:t/>
            </a:r>
            <a:br>
              <a:rPr lang="tr-TR" b="1" dirty="0" smtClean="0"/>
            </a:br>
            <a:endParaRPr lang="tr-TR" b="1" dirty="0"/>
          </a:p>
        </p:txBody>
      </p:sp>
      <p:sp>
        <p:nvSpPr>
          <p:cNvPr id="3" name="2 Alt Başlık"/>
          <p:cNvSpPr>
            <a:spLocks noGrp="1"/>
          </p:cNvSpPr>
          <p:nvPr>
            <p:ph type="subTitle" idx="1"/>
          </p:nvPr>
        </p:nvSpPr>
        <p:spPr>
          <a:xfrm>
            <a:off x="827584" y="1628800"/>
            <a:ext cx="7704856" cy="4968552"/>
          </a:xfrm>
        </p:spPr>
        <p:txBody>
          <a:bodyPr>
            <a:normAutofit fontScale="62500" lnSpcReduction="20000"/>
          </a:bodyPr>
          <a:lstStyle/>
          <a:p>
            <a:pPr algn="l"/>
            <a:r>
              <a:rPr lang="tr-TR" b="1" dirty="0"/>
              <a:t>Liman ve/veya karasularındaki gemiler için</a:t>
            </a:r>
            <a:endParaRPr lang="tr-TR" dirty="0"/>
          </a:p>
          <a:p>
            <a:pPr algn="l"/>
            <a:r>
              <a:rPr lang="tr-TR" dirty="0" smtClean="0"/>
              <a:t>	</a:t>
            </a:r>
            <a:r>
              <a:rPr lang="tr-TR" b="1" u="sng" dirty="0" smtClean="0"/>
              <a:t>Yükleme </a:t>
            </a:r>
            <a:r>
              <a:rPr lang="tr-TR" b="1" u="sng" dirty="0"/>
              <a:t>ve boşaltma</a:t>
            </a:r>
            <a:r>
              <a:rPr lang="tr-TR" b="1" dirty="0"/>
              <a:t>	</a:t>
            </a:r>
            <a:r>
              <a:rPr lang="tr-TR" b="1" dirty="0" smtClean="0"/>
              <a:t>		</a:t>
            </a:r>
            <a:r>
              <a:rPr lang="tr-TR" b="1" u="sng" dirty="0" smtClean="0"/>
              <a:t>Euro/Metrik </a:t>
            </a:r>
            <a:r>
              <a:rPr lang="tr-TR" b="1" u="sng" dirty="0"/>
              <a:t>TON</a:t>
            </a:r>
            <a:endParaRPr lang="tr-TR" dirty="0"/>
          </a:p>
          <a:p>
            <a:pPr algn="l"/>
            <a:r>
              <a:rPr lang="tr-TR" dirty="0"/>
              <a:t>	</a:t>
            </a:r>
            <a:r>
              <a:rPr lang="tr-TR" b="1" dirty="0"/>
              <a:t>A) DÖKME EŞYA:</a:t>
            </a:r>
          </a:p>
          <a:p>
            <a:pPr algn="l"/>
            <a:r>
              <a:rPr lang="tr-TR" dirty="0"/>
              <a:t>	</a:t>
            </a:r>
            <a:r>
              <a:rPr lang="tr-TR" b="1" dirty="0"/>
              <a:t>a) Katı Eşya </a:t>
            </a:r>
            <a:r>
              <a:rPr lang="tr-TR" dirty="0"/>
              <a:t>(Maden cevheri, </a:t>
            </a:r>
            <a:r>
              <a:rPr lang="tr-TR" dirty="0" err="1"/>
              <a:t>minareller</a:t>
            </a:r>
            <a:r>
              <a:rPr lang="tr-TR" dirty="0"/>
              <a:t>,</a:t>
            </a:r>
          </a:p>
          <a:p>
            <a:pPr algn="l"/>
            <a:r>
              <a:rPr lang="tr-TR" dirty="0"/>
              <a:t>	hurda, pik demiri, kömür, keçi boynuzu,</a:t>
            </a:r>
          </a:p>
          <a:p>
            <a:pPr algn="l"/>
            <a:r>
              <a:rPr lang="tr-TR" dirty="0"/>
              <a:t>	hayvan yemi, küspe, çimento, </a:t>
            </a:r>
            <a:r>
              <a:rPr lang="tr-TR" dirty="0" err="1"/>
              <a:t>kilinker</a:t>
            </a:r>
            <a:r>
              <a:rPr lang="tr-TR" dirty="0"/>
              <a:t>,</a:t>
            </a:r>
          </a:p>
          <a:p>
            <a:pPr algn="l"/>
            <a:r>
              <a:rPr lang="tr-TR" dirty="0"/>
              <a:t>	ponza, suni gübre, mucur.)	</a:t>
            </a:r>
          </a:p>
          <a:p>
            <a:pPr algn="l"/>
            <a:r>
              <a:rPr lang="tr-TR" dirty="0"/>
              <a:t>	I- 0-10000 tona kadar	</a:t>
            </a:r>
            <a:r>
              <a:rPr lang="tr-TR" dirty="0" smtClean="0"/>
              <a:t>			0.15</a:t>
            </a:r>
            <a:endParaRPr lang="tr-TR" dirty="0"/>
          </a:p>
          <a:p>
            <a:pPr algn="l"/>
            <a:r>
              <a:rPr lang="tr-TR" dirty="0"/>
              <a:t>	II- 10001-20000 tona kadar	</a:t>
            </a:r>
            <a:r>
              <a:rPr lang="tr-TR" dirty="0" smtClean="0"/>
              <a:t>		0.10</a:t>
            </a:r>
            <a:endParaRPr lang="tr-TR" dirty="0"/>
          </a:p>
          <a:p>
            <a:pPr algn="l"/>
            <a:r>
              <a:rPr lang="tr-TR" dirty="0"/>
              <a:t>	III- 20000 tondan yukarı kısım için	</a:t>
            </a:r>
            <a:r>
              <a:rPr lang="tr-TR" dirty="0" smtClean="0"/>
              <a:t>		0.05</a:t>
            </a:r>
            <a:endParaRPr lang="tr-TR" dirty="0"/>
          </a:p>
          <a:p>
            <a:pPr algn="l"/>
            <a:r>
              <a:rPr lang="tr-TR" dirty="0"/>
              <a:t>	</a:t>
            </a:r>
            <a:r>
              <a:rPr lang="tr-TR" b="1" dirty="0"/>
              <a:t>b) Tahıl ve Tohumlar:</a:t>
            </a:r>
          </a:p>
          <a:p>
            <a:pPr algn="l"/>
            <a:r>
              <a:rPr lang="tr-TR" dirty="0"/>
              <a:t>	Buğday, arpa, yulaf, çavdar, pirinç, mısır, </a:t>
            </a:r>
          </a:p>
          <a:p>
            <a:pPr algn="l"/>
            <a:r>
              <a:rPr lang="tr-TR" dirty="0"/>
              <a:t>	ayçiçeği, soya fasulyesi, </a:t>
            </a:r>
            <a:r>
              <a:rPr lang="tr-TR" dirty="0" err="1"/>
              <a:t>fığ</a:t>
            </a:r>
            <a:r>
              <a:rPr lang="tr-TR" dirty="0"/>
              <a:t>.</a:t>
            </a:r>
          </a:p>
          <a:p>
            <a:pPr algn="l"/>
            <a:r>
              <a:rPr lang="tr-TR" dirty="0"/>
              <a:t>	I- 10000 tona kadar	</a:t>
            </a:r>
            <a:r>
              <a:rPr lang="tr-TR" dirty="0" smtClean="0"/>
              <a:t>			0.10</a:t>
            </a:r>
            <a:endParaRPr lang="tr-TR" dirty="0"/>
          </a:p>
          <a:p>
            <a:pPr algn="l"/>
            <a:r>
              <a:rPr lang="tr-TR" dirty="0"/>
              <a:t>	II- 10001-25000 tona kadar	</a:t>
            </a:r>
            <a:r>
              <a:rPr lang="tr-TR" dirty="0" smtClean="0"/>
              <a:t>		0.075</a:t>
            </a:r>
            <a:endParaRPr lang="tr-TR" dirty="0"/>
          </a:p>
          <a:p>
            <a:pPr algn="l"/>
            <a:r>
              <a:rPr lang="tr-TR" dirty="0"/>
              <a:t>	III- 25000 tondan yukarı kısım için	</a:t>
            </a:r>
            <a:r>
              <a:rPr lang="tr-TR" dirty="0" smtClean="0"/>
              <a:t>		0.045</a:t>
            </a:r>
            <a:endParaRPr lang="tr-TR" dirty="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827584" y="1124744"/>
            <a:ext cx="7632848" cy="4824536"/>
          </a:xfrm>
        </p:spPr>
        <p:txBody>
          <a:bodyPr>
            <a:normAutofit fontScale="70000" lnSpcReduction="20000"/>
          </a:bodyPr>
          <a:lstStyle/>
          <a:p>
            <a:pPr algn="l"/>
            <a:r>
              <a:rPr lang="tr-TR" dirty="0" smtClean="0"/>
              <a:t>	</a:t>
            </a:r>
            <a:r>
              <a:rPr lang="tr-TR" b="1" dirty="0" smtClean="0"/>
              <a:t>c</a:t>
            </a:r>
            <a:r>
              <a:rPr lang="tr-TR" b="1" dirty="0"/>
              <a:t>) Bakliyat:</a:t>
            </a:r>
          </a:p>
          <a:p>
            <a:pPr algn="l"/>
            <a:r>
              <a:rPr lang="tr-TR" dirty="0"/>
              <a:t>	Bakla, börülce, fasulye, mercimek, nohut</a:t>
            </a:r>
          </a:p>
          <a:p>
            <a:pPr algn="l"/>
            <a:r>
              <a:rPr lang="tr-TR" dirty="0"/>
              <a:t>	I- 0-5000 tona kadar 	</a:t>
            </a:r>
            <a:r>
              <a:rPr lang="tr-TR" dirty="0" smtClean="0"/>
              <a:t>			0.30</a:t>
            </a:r>
            <a:endParaRPr lang="tr-TR" dirty="0"/>
          </a:p>
          <a:p>
            <a:pPr algn="l"/>
            <a:r>
              <a:rPr lang="tr-TR" dirty="0"/>
              <a:t>	II- 5000 tondan yukarı kısım için	</a:t>
            </a:r>
            <a:r>
              <a:rPr lang="tr-TR" dirty="0" smtClean="0"/>
              <a:t>		0.15</a:t>
            </a:r>
            <a:endParaRPr lang="tr-TR" dirty="0"/>
          </a:p>
          <a:p>
            <a:pPr algn="l"/>
            <a:r>
              <a:rPr lang="tr-TR" dirty="0"/>
              <a:t>	</a:t>
            </a:r>
            <a:r>
              <a:rPr lang="tr-TR" b="1" dirty="0"/>
              <a:t>d) Ham petrol, akaryakıt:	</a:t>
            </a:r>
          </a:p>
          <a:p>
            <a:pPr algn="l"/>
            <a:r>
              <a:rPr lang="tr-TR" dirty="0"/>
              <a:t>	I- 15000 tona kadar	</a:t>
            </a:r>
            <a:r>
              <a:rPr lang="tr-TR" dirty="0" smtClean="0"/>
              <a:t>			0.040</a:t>
            </a:r>
            <a:endParaRPr lang="tr-TR" dirty="0"/>
          </a:p>
          <a:p>
            <a:pPr algn="l"/>
            <a:r>
              <a:rPr lang="tr-TR" dirty="0"/>
              <a:t>	II- 15001-35000 tona kadar	</a:t>
            </a:r>
            <a:r>
              <a:rPr lang="tr-TR" dirty="0" smtClean="0"/>
              <a:t>		0.030</a:t>
            </a:r>
            <a:endParaRPr lang="tr-TR" dirty="0"/>
          </a:p>
          <a:p>
            <a:pPr algn="l"/>
            <a:r>
              <a:rPr lang="tr-TR" dirty="0"/>
              <a:t>	III- 35000 tondan yukarı kısım için	</a:t>
            </a:r>
            <a:r>
              <a:rPr lang="tr-TR" dirty="0" smtClean="0"/>
              <a:t>	0.015</a:t>
            </a:r>
            <a:endParaRPr lang="tr-TR" dirty="0"/>
          </a:p>
          <a:p>
            <a:pPr algn="l"/>
            <a:r>
              <a:rPr lang="tr-TR" dirty="0"/>
              <a:t>	</a:t>
            </a:r>
            <a:r>
              <a:rPr lang="tr-TR" b="1" dirty="0"/>
              <a:t>e) LPG ve LNG Gazlar:</a:t>
            </a:r>
          </a:p>
          <a:p>
            <a:pPr algn="l"/>
            <a:r>
              <a:rPr lang="tr-TR" dirty="0"/>
              <a:t>	I- 0-15000 tona kadar	</a:t>
            </a:r>
            <a:r>
              <a:rPr lang="tr-TR" dirty="0" smtClean="0"/>
              <a:t>			0.15</a:t>
            </a:r>
            <a:endParaRPr lang="tr-TR" dirty="0"/>
          </a:p>
          <a:p>
            <a:pPr algn="l"/>
            <a:r>
              <a:rPr lang="tr-TR" dirty="0"/>
              <a:t>	II- 15000 tondan yukarı kısım için	</a:t>
            </a:r>
            <a:r>
              <a:rPr lang="tr-TR" dirty="0" smtClean="0"/>
              <a:t>	0.05</a:t>
            </a:r>
            <a:endParaRPr lang="tr-TR" dirty="0"/>
          </a:p>
          <a:p>
            <a:pPr algn="l"/>
            <a:r>
              <a:rPr lang="tr-TR" dirty="0"/>
              <a:t>	</a:t>
            </a:r>
            <a:r>
              <a:rPr lang="tr-TR" b="1" dirty="0"/>
              <a:t>f) Kimyevi maddeler </a:t>
            </a:r>
            <a:r>
              <a:rPr lang="tr-TR" dirty="0"/>
              <a:t>(Petrol ürünü olanlar</a:t>
            </a:r>
          </a:p>
          <a:p>
            <a:pPr algn="l"/>
            <a:r>
              <a:rPr lang="tr-TR" dirty="0"/>
              <a:t>	dahil) Şarap, zeytinyağı, melas, yemeklik</a:t>
            </a:r>
          </a:p>
          <a:p>
            <a:pPr algn="l"/>
            <a:r>
              <a:rPr lang="tr-TR" dirty="0"/>
              <a:t>	sıvı yağ, madeni yağ, donyağı.	</a:t>
            </a:r>
            <a:r>
              <a:rPr lang="tr-TR" dirty="0" smtClean="0"/>
              <a:t>		0.15</a:t>
            </a:r>
            <a:endParaRPr lang="tr-TR" dirty="0"/>
          </a:p>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683568" y="836712"/>
            <a:ext cx="7776864" cy="5616624"/>
          </a:xfrm>
        </p:spPr>
        <p:txBody>
          <a:bodyPr>
            <a:normAutofit fontScale="55000" lnSpcReduction="20000"/>
          </a:bodyPr>
          <a:lstStyle/>
          <a:p>
            <a:pPr algn="l"/>
            <a:r>
              <a:rPr lang="tr-TR" dirty="0" smtClean="0"/>
              <a:t>	</a:t>
            </a:r>
            <a:r>
              <a:rPr lang="tr-TR" b="1" dirty="0" smtClean="0"/>
              <a:t>B</a:t>
            </a:r>
            <a:r>
              <a:rPr lang="tr-TR" b="1" dirty="0"/>
              <a:t>) DÖKME OLMAYAN EŞYA:</a:t>
            </a:r>
          </a:p>
          <a:p>
            <a:pPr algn="l"/>
            <a:r>
              <a:rPr lang="tr-TR" dirty="0"/>
              <a:t>	(Aşağıda sayılanlar)</a:t>
            </a:r>
          </a:p>
          <a:p>
            <a:pPr algn="l"/>
            <a:r>
              <a:rPr lang="tr-TR" dirty="0"/>
              <a:t>	</a:t>
            </a:r>
            <a:r>
              <a:rPr lang="tr-TR" b="1" dirty="0"/>
              <a:t>a) Tahıl ve un, suni gübre, şeker, çimento, pirinç, irmik, </a:t>
            </a:r>
          </a:p>
          <a:p>
            <a:pPr algn="l"/>
            <a:r>
              <a:rPr lang="tr-TR" b="1" dirty="0"/>
              <a:t>	keçi boynuzu, </a:t>
            </a:r>
            <a:r>
              <a:rPr lang="tr-TR" b="1" dirty="0" err="1"/>
              <a:t>minareller</a:t>
            </a:r>
            <a:r>
              <a:rPr lang="tr-TR" b="1" dirty="0"/>
              <a:t>, mermer blok.</a:t>
            </a:r>
          </a:p>
          <a:p>
            <a:pPr algn="l"/>
            <a:r>
              <a:rPr lang="tr-TR" dirty="0"/>
              <a:t>	I-  20000 tona kadar	</a:t>
            </a:r>
            <a:r>
              <a:rPr lang="tr-TR" dirty="0" smtClean="0"/>
              <a:t>			0.15</a:t>
            </a:r>
            <a:endParaRPr lang="tr-TR" dirty="0"/>
          </a:p>
          <a:p>
            <a:pPr algn="l"/>
            <a:r>
              <a:rPr lang="tr-TR" dirty="0"/>
              <a:t>	II- 20000 tondan yukarı kısım için	</a:t>
            </a:r>
            <a:r>
              <a:rPr lang="tr-TR" dirty="0" smtClean="0"/>
              <a:t>		0.05</a:t>
            </a:r>
            <a:endParaRPr lang="tr-TR" dirty="0"/>
          </a:p>
          <a:p>
            <a:pPr algn="l"/>
            <a:r>
              <a:rPr lang="tr-TR" dirty="0"/>
              <a:t>	</a:t>
            </a:r>
            <a:r>
              <a:rPr lang="tr-TR" b="1" dirty="0"/>
              <a:t>b) Taze meyve ve sebze, narenciye, dondurulmuş gıda</a:t>
            </a:r>
            <a:r>
              <a:rPr lang="tr-TR" dirty="0"/>
              <a:t>	1.00</a:t>
            </a:r>
          </a:p>
          <a:p>
            <a:pPr algn="l"/>
            <a:r>
              <a:rPr lang="tr-TR" dirty="0"/>
              <a:t>	</a:t>
            </a:r>
            <a:r>
              <a:rPr lang="tr-TR" b="1" dirty="0"/>
              <a:t>c) Bakliyat ve Tohumlar  </a:t>
            </a:r>
            <a:r>
              <a:rPr lang="tr-TR" dirty="0"/>
              <a:t>	</a:t>
            </a:r>
            <a:r>
              <a:rPr lang="tr-TR" dirty="0" smtClean="0"/>
              <a:t>			0.60</a:t>
            </a:r>
            <a:endParaRPr lang="tr-TR" dirty="0"/>
          </a:p>
          <a:p>
            <a:pPr algn="l"/>
            <a:r>
              <a:rPr lang="tr-TR" dirty="0"/>
              <a:t>	</a:t>
            </a:r>
            <a:r>
              <a:rPr lang="tr-TR" b="1" dirty="0"/>
              <a:t>d) Kağıt ve Demir çelik mamulü ile yarı </a:t>
            </a:r>
            <a:r>
              <a:rPr lang="tr-TR" b="1" dirty="0" smtClean="0"/>
              <a:t>mamulleri:</a:t>
            </a:r>
            <a:endParaRPr lang="tr-TR" b="1" dirty="0"/>
          </a:p>
          <a:p>
            <a:pPr algn="l"/>
            <a:r>
              <a:rPr lang="tr-TR" dirty="0"/>
              <a:t>	Saç levha, kangal demir, profil, kütük demir,</a:t>
            </a:r>
          </a:p>
          <a:p>
            <a:pPr algn="l"/>
            <a:r>
              <a:rPr lang="tr-TR" dirty="0"/>
              <a:t>	inşaat demiri, firkete demir, filmaşin, her türlü boru,</a:t>
            </a:r>
          </a:p>
          <a:p>
            <a:pPr algn="l"/>
            <a:r>
              <a:rPr lang="tr-TR" dirty="0"/>
              <a:t>	rulo saç, gazete kağıdı, rulo kağıt, kağıt hamuru.</a:t>
            </a:r>
          </a:p>
          <a:p>
            <a:pPr algn="l"/>
            <a:r>
              <a:rPr lang="tr-TR" dirty="0"/>
              <a:t>	I- 0 - 5000 tona kadar	</a:t>
            </a:r>
            <a:r>
              <a:rPr lang="tr-TR" dirty="0" smtClean="0"/>
              <a:t>			0.25</a:t>
            </a:r>
            <a:endParaRPr lang="tr-TR" dirty="0"/>
          </a:p>
          <a:p>
            <a:pPr algn="l"/>
            <a:r>
              <a:rPr lang="tr-TR" dirty="0"/>
              <a:t>	II- 5001 - 10000 tona kadar	</a:t>
            </a:r>
            <a:r>
              <a:rPr lang="tr-TR" dirty="0" smtClean="0"/>
              <a:t>			0.15</a:t>
            </a:r>
            <a:endParaRPr lang="tr-TR" dirty="0"/>
          </a:p>
          <a:p>
            <a:pPr algn="l"/>
            <a:r>
              <a:rPr lang="tr-TR" dirty="0"/>
              <a:t>	III- 10000'den yukarı kısım için	</a:t>
            </a:r>
            <a:r>
              <a:rPr lang="tr-TR" dirty="0" smtClean="0"/>
              <a:t>		0.10</a:t>
            </a:r>
            <a:endParaRPr lang="tr-TR" dirty="0"/>
          </a:p>
          <a:p>
            <a:pPr algn="l"/>
            <a:r>
              <a:rPr lang="tr-TR" dirty="0"/>
              <a:t>	</a:t>
            </a:r>
            <a:r>
              <a:rPr lang="tr-TR" b="1" dirty="0"/>
              <a:t>e) Ağaç kütüğü ve tomruk</a:t>
            </a:r>
            <a:r>
              <a:rPr lang="tr-TR" dirty="0"/>
              <a:t>	</a:t>
            </a:r>
          </a:p>
          <a:p>
            <a:pPr algn="l"/>
            <a:r>
              <a:rPr lang="tr-TR" dirty="0"/>
              <a:t>	I- 0 - 3000 tona kadar	</a:t>
            </a:r>
            <a:r>
              <a:rPr lang="tr-TR" dirty="0" smtClean="0"/>
              <a:t>			0.50</a:t>
            </a:r>
            <a:endParaRPr lang="tr-TR" dirty="0"/>
          </a:p>
          <a:p>
            <a:pPr algn="l"/>
            <a:r>
              <a:rPr lang="tr-TR" dirty="0"/>
              <a:t>	II- 3001 - 5000 tona kadar	</a:t>
            </a:r>
            <a:r>
              <a:rPr lang="tr-TR" dirty="0" smtClean="0"/>
              <a:t>			0.35</a:t>
            </a:r>
            <a:endParaRPr lang="tr-TR" dirty="0"/>
          </a:p>
          <a:p>
            <a:pPr algn="l"/>
            <a:r>
              <a:rPr lang="tr-TR" dirty="0"/>
              <a:t>	III- 5001 tondan yukarı kısım için	</a:t>
            </a:r>
            <a:r>
              <a:rPr lang="tr-TR" dirty="0" smtClean="0"/>
              <a:t>		0.10</a:t>
            </a:r>
            <a:endParaRPr lang="tr-TR" dirty="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755576" y="980728"/>
            <a:ext cx="7704856" cy="5040560"/>
          </a:xfrm>
        </p:spPr>
        <p:txBody>
          <a:bodyPr>
            <a:normAutofit fontScale="55000" lnSpcReduction="20000"/>
          </a:bodyPr>
          <a:lstStyle/>
          <a:p>
            <a:pPr algn="l"/>
            <a:r>
              <a:rPr lang="tr-TR" dirty="0" smtClean="0"/>
              <a:t>	</a:t>
            </a:r>
            <a:r>
              <a:rPr lang="tr-TR" b="1" dirty="0" smtClean="0"/>
              <a:t>C</a:t>
            </a:r>
            <a:r>
              <a:rPr lang="tr-TR" b="1" dirty="0"/>
              <a:t>) BOŞ KONTEYNER VE BOŞ TREYLER (Euro/Adet</a:t>
            </a:r>
            <a:r>
              <a:rPr lang="tr-TR" b="1" dirty="0" smtClean="0"/>
              <a:t>):</a:t>
            </a:r>
            <a:r>
              <a:rPr lang="tr-TR" dirty="0"/>
              <a:t>	10.00</a:t>
            </a:r>
          </a:p>
          <a:p>
            <a:pPr algn="l"/>
            <a:r>
              <a:rPr lang="tr-TR" dirty="0"/>
              <a:t>	</a:t>
            </a:r>
            <a:r>
              <a:rPr lang="tr-TR" b="1" dirty="0"/>
              <a:t>D) CANLI HAYVANLAR (Euro/Adet):</a:t>
            </a:r>
          </a:p>
          <a:p>
            <a:pPr algn="l"/>
            <a:r>
              <a:rPr lang="tr-TR" dirty="0"/>
              <a:t>	</a:t>
            </a:r>
            <a:r>
              <a:rPr lang="tr-TR" dirty="0" smtClean="0"/>
              <a:t>	a</a:t>
            </a:r>
            <a:r>
              <a:rPr lang="tr-TR" dirty="0"/>
              <a:t>) Küçük baş	</a:t>
            </a:r>
            <a:r>
              <a:rPr lang="tr-TR" dirty="0" smtClean="0"/>
              <a:t>			0.05</a:t>
            </a:r>
            <a:endParaRPr lang="tr-TR" dirty="0"/>
          </a:p>
          <a:p>
            <a:pPr algn="l"/>
            <a:r>
              <a:rPr lang="tr-TR" dirty="0"/>
              <a:t>	</a:t>
            </a:r>
            <a:r>
              <a:rPr lang="tr-TR" dirty="0" smtClean="0"/>
              <a:t>	b</a:t>
            </a:r>
            <a:r>
              <a:rPr lang="tr-TR" dirty="0"/>
              <a:t>) Büyük baş	</a:t>
            </a:r>
            <a:r>
              <a:rPr lang="tr-TR" dirty="0" smtClean="0"/>
              <a:t>			0.15</a:t>
            </a:r>
            <a:endParaRPr lang="tr-TR" dirty="0"/>
          </a:p>
          <a:p>
            <a:pPr algn="l"/>
            <a:r>
              <a:rPr lang="tr-TR" dirty="0"/>
              <a:t>	</a:t>
            </a:r>
            <a:r>
              <a:rPr lang="tr-TR" b="1" dirty="0"/>
              <a:t>E) DİĞER EŞYA, KIRKAMBAR OLARAK TAŞINAN</a:t>
            </a:r>
          </a:p>
          <a:p>
            <a:pPr algn="l"/>
            <a:r>
              <a:rPr lang="tr-TR" dirty="0"/>
              <a:t>	</a:t>
            </a:r>
            <a:r>
              <a:rPr lang="tr-TR" b="1" dirty="0"/>
              <a:t>YÜKLER</a:t>
            </a:r>
          </a:p>
          <a:p>
            <a:pPr algn="l"/>
            <a:r>
              <a:rPr lang="tr-TR" dirty="0"/>
              <a:t>	I-Yükleme ve/veya boşaltma ücretlerinin taşıyan</a:t>
            </a:r>
          </a:p>
          <a:p>
            <a:pPr algn="l"/>
            <a:r>
              <a:rPr lang="tr-TR" dirty="0"/>
              <a:t>	Tarafından ödenmesi halinde	</a:t>
            </a:r>
            <a:r>
              <a:rPr lang="tr-TR" dirty="0" smtClean="0"/>
              <a:t>			1.00</a:t>
            </a:r>
            <a:endParaRPr lang="tr-TR" dirty="0"/>
          </a:p>
          <a:p>
            <a:pPr algn="l"/>
            <a:r>
              <a:rPr lang="tr-TR" dirty="0"/>
              <a:t>	II-Yükleme ve/veya boşaltma ücretlerinin yüklenici</a:t>
            </a:r>
          </a:p>
          <a:p>
            <a:pPr algn="l"/>
            <a:r>
              <a:rPr lang="tr-TR" dirty="0"/>
              <a:t>	ve/veya alıcı tarafından ödenmesi halinde	</a:t>
            </a:r>
            <a:r>
              <a:rPr lang="tr-TR" dirty="0" smtClean="0"/>
              <a:t>	0.60</a:t>
            </a:r>
            <a:endParaRPr lang="tr-TR" dirty="0"/>
          </a:p>
          <a:p>
            <a:pPr algn="l"/>
            <a:r>
              <a:rPr lang="tr-TR" dirty="0"/>
              <a:t>	</a:t>
            </a:r>
            <a:r>
              <a:rPr lang="tr-TR" b="1" dirty="0"/>
              <a:t>F) KONTEYNER İÇİNDE TAŞINAN TÜM</a:t>
            </a:r>
          </a:p>
          <a:p>
            <a:pPr algn="l"/>
            <a:r>
              <a:rPr lang="tr-TR" b="1" dirty="0"/>
              <a:t>	YÜKLER (YUKARIDAKİLER DAHİL):</a:t>
            </a:r>
          </a:p>
          <a:p>
            <a:pPr algn="l"/>
            <a:r>
              <a:rPr lang="tr-TR" dirty="0"/>
              <a:t>	I- Yükleme ve/veya boşaltma ücretlerinin taşıyan</a:t>
            </a:r>
          </a:p>
          <a:p>
            <a:pPr algn="l"/>
            <a:r>
              <a:rPr lang="tr-TR" dirty="0"/>
              <a:t>	tarafından ödenmesi halinde 	</a:t>
            </a:r>
            <a:r>
              <a:rPr lang="tr-TR" dirty="0" smtClean="0"/>
              <a:t>			1.00</a:t>
            </a:r>
            <a:endParaRPr lang="tr-TR" dirty="0"/>
          </a:p>
          <a:p>
            <a:pPr algn="l"/>
            <a:r>
              <a:rPr lang="tr-TR" dirty="0"/>
              <a:t>	II- Yükleme ve/veya boşaltma ücretlerinin</a:t>
            </a:r>
          </a:p>
          <a:p>
            <a:pPr algn="l"/>
            <a:r>
              <a:rPr lang="tr-TR" dirty="0"/>
              <a:t>	yükleyici ve/veya alıcı tarafından ödenmesi</a:t>
            </a:r>
          </a:p>
          <a:p>
            <a:pPr algn="l"/>
            <a:r>
              <a:rPr lang="tr-TR" dirty="0"/>
              <a:t>	halinde  	</a:t>
            </a:r>
            <a:r>
              <a:rPr lang="tr-TR" dirty="0" smtClean="0"/>
              <a:t>					0.60</a:t>
            </a:r>
            <a:endParaRPr lang="tr-TR" dirty="0"/>
          </a:p>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8"/>
            <a:ext cx="7772400" cy="1656184"/>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GEMİ ACENTELİK </a:t>
            </a:r>
            <a:br>
              <a:rPr lang="tr-TR" b="1" dirty="0" smtClean="0"/>
            </a:br>
            <a:r>
              <a:rPr lang="tr-TR" b="1" dirty="0" smtClean="0"/>
              <a:t>HİZMETLERİ</a:t>
            </a:r>
            <a:endParaRPr lang="tr-TR" b="1" dirty="0"/>
          </a:p>
        </p:txBody>
      </p:sp>
      <p:sp>
        <p:nvSpPr>
          <p:cNvPr id="3" name="2 Alt Başlık"/>
          <p:cNvSpPr>
            <a:spLocks noGrp="1"/>
          </p:cNvSpPr>
          <p:nvPr>
            <p:ph type="subTitle" idx="1"/>
          </p:nvPr>
        </p:nvSpPr>
        <p:spPr>
          <a:xfrm>
            <a:off x="1403648" y="1988840"/>
            <a:ext cx="6728792" cy="3744416"/>
          </a:xfrm>
        </p:spPr>
        <p:txBody>
          <a:bodyPr>
            <a:normAutofit fontScale="47500" lnSpcReduction="20000"/>
          </a:bodyPr>
          <a:lstStyle/>
          <a:p>
            <a:endParaRPr lang="tr-TR" b="1" dirty="0" smtClean="0"/>
          </a:p>
          <a:p>
            <a:endParaRPr lang="tr-TR" sz="4000" b="1" dirty="0"/>
          </a:p>
          <a:p>
            <a:endParaRPr lang="tr-TR" sz="5100" b="1" dirty="0" smtClean="0"/>
          </a:p>
          <a:p>
            <a:pPr algn="just"/>
            <a:r>
              <a:rPr lang="tr-TR" sz="5100" b="1" dirty="0" smtClean="0"/>
              <a:t>Türk </a:t>
            </a:r>
            <a:r>
              <a:rPr lang="tr-TR" sz="5100" b="1" dirty="0"/>
              <a:t>limanlarına gelen her türlü deniz taşıt ve araçlarının yolcu, yük, bakım/onarım, sörvey, ikmal, personel değişikliği, yükleme/boşaltma, kılavuz/römorkör alma vb. işlemlerinin, ilgili kişi, kuruluş ve birimler nezdinde ifasını ve Türkiye Cumhuriyeti Kanunlarının öngördüğü kuralların noksansız uygulanması ve bu işlerle ilgili her türlü bilginin zamanında doğru ve noksansız olarak </a:t>
            </a:r>
            <a:r>
              <a:rPr lang="tr-TR" sz="5100" b="1" dirty="0" smtClean="0"/>
              <a:t>bildirilmesi</a:t>
            </a:r>
            <a:endParaRPr lang="tr-TR" sz="5100"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827584" y="1052736"/>
            <a:ext cx="7560840" cy="5112568"/>
          </a:xfrm>
        </p:spPr>
        <p:txBody>
          <a:bodyPr>
            <a:normAutofit fontScale="55000" lnSpcReduction="20000"/>
          </a:bodyPr>
          <a:lstStyle/>
          <a:p>
            <a:pPr algn="l"/>
            <a:r>
              <a:rPr lang="tr-TR" dirty="0" smtClean="0"/>
              <a:t>	</a:t>
            </a:r>
            <a:r>
              <a:rPr lang="tr-TR" b="1" dirty="0" smtClean="0"/>
              <a:t>G</a:t>
            </a:r>
            <a:r>
              <a:rPr lang="tr-TR" b="1" dirty="0"/>
              <a:t>) OTOMOBİL, JEEP, PİKAP, PANELVAN,</a:t>
            </a:r>
          </a:p>
          <a:p>
            <a:pPr algn="l"/>
            <a:r>
              <a:rPr lang="tr-TR" b="1" dirty="0"/>
              <a:t>	MİNİBÜS, MİDİBÜS (Euro/Adet)</a:t>
            </a:r>
          </a:p>
          <a:p>
            <a:pPr algn="l"/>
            <a:r>
              <a:rPr lang="tr-TR" dirty="0"/>
              <a:t>	Yükleme ve/veya boşaltma ücretlerinin taşıyan,</a:t>
            </a:r>
          </a:p>
          <a:p>
            <a:pPr algn="l"/>
            <a:r>
              <a:rPr lang="tr-TR" dirty="0"/>
              <a:t>	yükleyici ve/veya alıcı tarafından ödenmesi</a:t>
            </a:r>
          </a:p>
          <a:p>
            <a:pPr algn="l"/>
            <a:r>
              <a:rPr lang="tr-TR" dirty="0"/>
              <a:t>	halinde:</a:t>
            </a:r>
          </a:p>
          <a:p>
            <a:pPr algn="l"/>
            <a:r>
              <a:rPr lang="tr-TR" dirty="0"/>
              <a:t>	0-50 adete kadar	</a:t>
            </a:r>
            <a:r>
              <a:rPr lang="tr-TR" dirty="0" smtClean="0"/>
              <a:t>				5.00</a:t>
            </a:r>
            <a:endParaRPr lang="tr-TR" dirty="0"/>
          </a:p>
          <a:p>
            <a:pPr algn="l"/>
            <a:r>
              <a:rPr lang="tr-TR" dirty="0"/>
              <a:t>	51 - 300 adete kadar 	</a:t>
            </a:r>
            <a:r>
              <a:rPr lang="tr-TR" dirty="0" smtClean="0"/>
              <a:t>			3.00</a:t>
            </a:r>
            <a:endParaRPr lang="tr-TR" dirty="0"/>
          </a:p>
          <a:p>
            <a:pPr algn="l"/>
            <a:r>
              <a:rPr lang="tr-TR" dirty="0"/>
              <a:t>	301 ve üzeri 	</a:t>
            </a:r>
            <a:r>
              <a:rPr lang="tr-TR" dirty="0" smtClean="0"/>
              <a:t>				1.50</a:t>
            </a:r>
            <a:endParaRPr lang="tr-TR" dirty="0"/>
          </a:p>
          <a:p>
            <a:pPr algn="l"/>
            <a:r>
              <a:rPr lang="tr-TR" dirty="0"/>
              <a:t>	</a:t>
            </a:r>
            <a:r>
              <a:rPr lang="tr-TR" b="1" dirty="0"/>
              <a:t>H) RO - RO GEMİLERLE TAŞINAN VE KENDİ</a:t>
            </a:r>
          </a:p>
          <a:p>
            <a:pPr algn="l"/>
            <a:r>
              <a:rPr lang="tr-TR" b="1" dirty="0"/>
              <a:t>	KENDİNE YÜRÜYEBİLEN TEKERLEKLİ PALETLİ</a:t>
            </a:r>
          </a:p>
          <a:p>
            <a:pPr algn="l"/>
            <a:r>
              <a:rPr lang="tr-TR" b="1" dirty="0"/>
              <a:t>	VASITA VE İŞ MAKİNALARI</a:t>
            </a:r>
          </a:p>
          <a:p>
            <a:pPr algn="l"/>
            <a:r>
              <a:rPr lang="tr-TR" dirty="0"/>
              <a:t>	(Euro/Uzunluğu üzerinden beher metre için	</a:t>
            </a:r>
            <a:r>
              <a:rPr lang="tr-TR" dirty="0" smtClean="0"/>
              <a:t>	3.00</a:t>
            </a:r>
            <a:endParaRPr lang="tr-TR" dirty="0"/>
          </a:p>
          <a:p>
            <a:pPr algn="l"/>
            <a:r>
              <a:rPr lang="tr-TR" dirty="0"/>
              <a:t>	</a:t>
            </a:r>
            <a:endParaRPr lang="tr-TR" dirty="0" smtClean="0"/>
          </a:p>
          <a:p>
            <a:pPr algn="l"/>
            <a:r>
              <a:rPr lang="tr-TR" dirty="0"/>
              <a:t>	</a:t>
            </a:r>
            <a:r>
              <a:rPr lang="tr-TR" dirty="0" smtClean="0"/>
              <a:t>I</a:t>
            </a:r>
            <a:r>
              <a:rPr lang="tr-TR" dirty="0"/>
              <a:t>) Yukarıdaki belirtilen baz ücretlere göre hesaplanacak</a:t>
            </a:r>
          </a:p>
          <a:p>
            <a:pPr algn="l"/>
            <a:r>
              <a:rPr lang="tr-TR" dirty="0"/>
              <a:t>	toplam gözetim ücretinin 150.- (</a:t>
            </a:r>
            <a:r>
              <a:rPr lang="tr-TR" dirty="0" err="1"/>
              <a:t>yüzelli</a:t>
            </a:r>
            <a:r>
              <a:rPr lang="tr-TR" dirty="0"/>
              <a:t>) Euro’dan</a:t>
            </a:r>
          </a:p>
          <a:p>
            <a:pPr algn="l"/>
            <a:r>
              <a:rPr lang="tr-TR" dirty="0"/>
              <a:t>	az olması halinde, gözetim ücreti 150.- (</a:t>
            </a:r>
            <a:r>
              <a:rPr lang="tr-TR" dirty="0" err="1"/>
              <a:t>Yüzelli</a:t>
            </a:r>
            <a:r>
              <a:rPr lang="tr-TR" dirty="0"/>
              <a:t>) Euro</a:t>
            </a:r>
          </a:p>
          <a:p>
            <a:pPr algn="l"/>
            <a:r>
              <a:rPr lang="tr-TR" dirty="0"/>
              <a:t>	olarak uygulanır.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772400" cy="504056"/>
          </a:xfrm>
        </p:spPr>
        <p:txBody>
          <a:bodyPr>
            <a:normAutofit fontScale="90000"/>
          </a:bodyPr>
          <a:lstStyle/>
          <a:p>
            <a:r>
              <a:rPr lang="tr-TR" sz="2200" b="1" dirty="0" smtClean="0"/>
              <a:t/>
            </a:r>
            <a:br>
              <a:rPr lang="tr-TR" sz="2200" b="1" dirty="0" smtClean="0"/>
            </a:br>
            <a:r>
              <a:rPr lang="tr-TR" sz="2200" b="1" dirty="0"/>
              <a:t/>
            </a:r>
            <a:br>
              <a:rPr lang="tr-TR" sz="2200" b="1" dirty="0"/>
            </a:br>
            <a:r>
              <a:rPr lang="tr-TR" sz="2200" b="1" dirty="0" smtClean="0"/>
              <a:t>GEMİ ACENTELİĞİ YENİLEME EĞİTİM SEMİNERİ</a:t>
            </a:r>
            <a:br>
              <a:rPr lang="tr-TR" sz="2200" b="1" dirty="0" smtClean="0"/>
            </a:br>
            <a:r>
              <a:rPr lang="tr-TR" sz="2200" b="1" dirty="0" smtClean="0"/>
              <a:t/>
            </a:r>
            <a:br>
              <a:rPr lang="tr-TR" sz="2200" b="1" dirty="0" smtClean="0"/>
            </a:br>
            <a:r>
              <a:rPr lang="tr-TR" sz="2200" b="1" dirty="0"/>
              <a:t/>
            </a:r>
            <a:br>
              <a:rPr lang="tr-TR" sz="2200" b="1" dirty="0"/>
            </a:br>
            <a:r>
              <a:rPr lang="tr-TR" sz="2700" b="1" dirty="0" smtClean="0"/>
              <a:t>TARİFE </a:t>
            </a:r>
            <a:r>
              <a:rPr lang="tr-TR" sz="2700" b="1" dirty="0"/>
              <a:t>NO: 6 KOMİSYON</a:t>
            </a:r>
            <a:r>
              <a:rPr lang="tr-TR" dirty="0"/>
              <a:t/>
            </a:r>
            <a:br>
              <a:rPr lang="tr-TR" dirty="0"/>
            </a:br>
            <a:r>
              <a:rPr lang="tr-TR" b="1" dirty="0" smtClean="0"/>
              <a:t/>
            </a:r>
            <a:br>
              <a:rPr lang="tr-TR" b="1" dirty="0" smtClean="0"/>
            </a:br>
            <a:endParaRPr lang="tr-TR" b="1" dirty="0"/>
          </a:p>
        </p:txBody>
      </p:sp>
      <p:sp>
        <p:nvSpPr>
          <p:cNvPr id="3" name="2 Alt Başlık"/>
          <p:cNvSpPr>
            <a:spLocks noGrp="1"/>
          </p:cNvSpPr>
          <p:nvPr>
            <p:ph type="subTitle" idx="1"/>
          </p:nvPr>
        </p:nvSpPr>
        <p:spPr>
          <a:xfrm>
            <a:off x="683568" y="1700808"/>
            <a:ext cx="7776864" cy="4608512"/>
          </a:xfrm>
        </p:spPr>
        <p:txBody>
          <a:bodyPr>
            <a:normAutofit fontScale="70000" lnSpcReduction="20000"/>
          </a:bodyPr>
          <a:lstStyle/>
          <a:p>
            <a:pPr algn="l"/>
            <a:r>
              <a:rPr lang="tr-TR" dirty="0"/>
              <a:t>Komisyon ücreti sadece 1 numaralı tarifedeki acentelik ücretine ek olarak 5 numaralı tarifedeki (F, H) bölümleri için uygulanır. </a:t>
            </a:r>
          </a:p>
          <a:p>
            <a:pPr algn="l"/>
            <a:r>
              <a:rPr lang="tr-TR" b="1" dirty="0"/>
              <a:t>	</a:t>
            </a:r>
            <a:r>
              <a:rPr lang="tr-TR" dirty="0"/>
              <a:t>A) </a:t>
            </a:r>
            <a:r>
              <a:rPr lang="tr-TR" b="1" u="sng" dirty="0"/>
              <a:t>Eşya</a:t>
            </a:r>
            <a:r>
              <a:rPr lang="tr-TR" b="1" dirty="0"/>
              <a:t>	</a:t>
            </a:r>
            <a:r>
              <a:rPr lang="tr-TR" b="1" dirty="0" smtClean="0"/>
              <a:t>		</a:t>
            </a:r>
            <a:r>
              <a:rPr lang="tr-TR" b="1" u="sng" dirty="0" smtClean="0"/>
              <a:t>Navlun </a:t>
            </a:r>
            <a:r>
              <a:rPr lang="tr-TR" b="1" u="sng" dirty="0"/>
              <a:t>Hasılatının Yüzdesi</a:t>
            </a:r>
            <a:endParaRPr lang="tr-TR" dirty="0"/>
          </a:p>
          <a:p>
            <a:pPr algn="l"/>
            <a:r>
              <a:rPr lang="tr-TR" dirty="0"/>
              <a:t>	i) Yükleme 	</a:t>
            </a:r>
            <a:r>
              <a:rPr lang="tr-TR" dirty="0" smtClean="0"/>
              <a:t>				5.0</a:t>
            </a:r>
            <a:endParaRPr lang="tr-TR" dirty="0"/>
          </a:p>
          <a:p>
            <a:pPr algn="l"/>
            <a:r>
              <a:rPr lang="tr-TR" dirty="0"/>
              <a:t>	(Yükleme komisyonu, yükleme limanından</a:t>
            </a:r>
          </a:p>
          <a:p>
            <a:pPr algn="l"/>
            <a:r>
              <a:rPr lang="tr-TR" dirty="0"/>
              <a:t>	konşimento üzerinde belirtilen nihai varış</a:t>
            </a:r>
          </a:p>
          <a:p>
            <a:pPr algn="l"/>
            <a:r>
              <a:rPr lang="tr-TR" dirty="0"/>
              <a:t>	limanına kadar olan navlun üzerinden alınır.)</a:t>
            </a:r>
          </a:p>
          <a:p>
            <a:pPr algn="l"/>
            <a:r>
              <a:rPr lang="tr-TR" dirty="0"/>
              <a:t>	</a:t>
            </a:r>
            <a:r>
              <a:rPr lang="tr-TR" dirty="0" err="1"/>
              <a:t>ii</a:t>
            </a:r>
            <a:r>
              <a:rPr lang="tr-TR" dirty="0"/>
              <a:t>) Boşaltma	</a:t>
            </a:r>
            <a:r>
              <a:rPr lang="tr-TR" dirty="0" smtClean="0"/>
              <a:t>				2.5</a:t>
            </a:r>
            <a:endParaRPr lang="tr-TR" dirty="0"/>
          </a:p>
          <a:p>
            <a:pPr algn="l"/>
            <a:r>
              <a:rPr lang="tr-TR" dirty="0"/>
              <a:t>	B) </a:t>
            </a:r>
            <a:r>
              <a:rPr lang="tr-TR" b="1" u="sng" dirty="0"/>
              <a:t>Transit Eşya</a:t>
            </a:r>
            <a:endParaRPr lang="tr-TR" dirty="0"/>
          </a:p>
          <a:p>
            <a:pPr algn="l"/>
            <a:r>
              <a:rPr lang="tr-TR" dirty="0"/>
              <a:t>	i) Yükleme 	</a:t>
            </a:r>
            <a:r>
              <a:rPr lang="tr-TR" dirty="0" smtClean="0"/>
              <a:t>				2.5</a:t>
            </a:r>
            <a:endParaRPr lang="tr-TR" dirty="0"/>
          </a:p>
          <a:p>
            <a:pPr algn="l"/>
            <a:r>
              <a:rPr lang="tr-TR" dirty="0"/>
              <a:t>	</a:t>
            </a:r>
            <a:r>
              <a:rPr lang="tr-TR" dirty="0" err="1"/>
              <a:t>ii</a:t>
            </a:r>
            <a:r>
              <a:rPr lang="tr-TR" dirty="0"/>
              <a:t>) Boşaltma	</a:t>
            </a:r>
            <a:r>
              <a:rPr lang="tr-TR" dirty="0" smtClean="0"/>
              <a:t>				1.5</a:t>
            </a:r>
            <a:endParaRPr lang="tr-TR" dirty="0"/>
          </a:p>
          <a:p>
            <a:pPr algn="l"/>
            <a:r>
              <a:rPr lang="tr-TR" b="1" dirty="0"/>
              <a:t>		</a:t>
            </a:r>
            <a:r>
              <a:rPr lang="tr-TR" b="1" u="sng" dirty="0"/>
              <a:t>Türkiye'de satılan  Bilet Bedelin Yüzdesi</a:t>
            </a:r>
            <a:endParaRPr lang="tr-TR" dirty="0"/>
          </a:p>
          <a:p>
            <a:pPr algn="l"/>
            <a:r>
              <a:rPr lang="tr-TR" dirty="0"/>
              <a:t>	C) </a:t>
            </a:r>
            <a:r>
              <a:rPr lang="tr-TR" b="1" u="sng" dirty="0"/>
              <a:t>Yolcu Taşıması</a:t>
            </a:r>
            <a:r>
              <a:rPr lang="tr-TR" b="1" dirty="0"/>
              <a:t>	</a:t>
            </a:r>
            <a:r>
              <a:rPr lang="tr-TR" b="1" dirty="0" smtClean="0"/>
              <a:t>			</a:t>
            </a:r>
            <a:r>
              <a:rPr lang="tr-TR" dirty="0" smtClean="0"/>
              <a:t>12.5</a:t>
            </a:r>
            <a:endParaRPr lang="tr-TR" dirty="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772400" cy="864096"/>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2700" b="1" dirty="0"/>
              <a:t>TARİFE NO: 7 PRİMAJ</a:t>
            </a:r>
            <a:r>
              <a:rPr lang="tr-TR" sz="2700" dirty="0"/>
              <a:t/>
            </a:r>
            <a:br>
              <a:rPr lang="tr-TR" sz="2700" dirty="0"/>
            </a:br>
            <a:r>
              <a:rPr lang="tr-TR" b="1" dirty="0" smtClean="0"/>
              <a:t/>
            </a:r>
            <a:br>
              <a:rPr lang="tr-TR" b="1" dirty="0" smtClean="0"/>
            </a:br>
            <a:endParaRPr lang="tr-TR" b="1" dirty="0"/>
          </a:p>
        </p:txBody>
      </p:sp>
      <p:sp>
        <p:nvSpPr>
          <p:cNvPr id="3" name="2 Alt Başlık"/>
          <p:cNvSpPr>
            <a:spLocks noGrp="1"/>
          </p:cNvSpPr>
          <p:nvPr>
            <p:ph type="subTitle" idx="1"/>
          </p:nvPr>
        </p:nvSpPr>
        <p:spPr>
          <a:xfrm>
            <a:off x="1043608" y="1988840"/>
            <a:ext cx="7200800" cy="4104456"/>
          </a:xfrm>
        </p:spPr>
        <p:txBody>
          <a:bodyPr>
            <a:normAutofit fontScale="77500" lnSpcReduction="20000"/>
          </a:bodyPr>
          <a:lstStyle/>
          <a:p>
            <a:endParaRPr lang="tr-TR" b="1" dirty="0" smtClean="0"/>
          </a:p>
          <a:p>
            <a:pPr algn="l"/>
            <a:r>
              <a:rPr lang="tr-TR" b="1" dirty="0"/>
              <a:t>	</a:t>
            </a:r>
            <a:r>
              <a:rPr lang="tr-TR" b="1" u="sng" dirty="0"/>
              <a:t>Navlun Hasılatının Yüzdesi</a:t>
            </a:r>
            <a:endParaRPr lang="tr-TR" dirty="0"/>
          </a:p>
          <a:p>
            <a:pPr algn="l"/>
            <a:r>
              <a:rPr lang="tr-TR" dirty="0"/>
              <a:t>	A) Akdeniz ve Karadeniz limanları için 	5.0</a:t>
            </a:r>
          </a:p>
          <a:p>
            <a:pPr algn="l"/>
            <a:r>
              <a:rPr lang="tr-TR" dirty="0"/>
              <a:t>	B) Cebelitarık ve Süveyş dışındaki	</a:t>
            </a:r>
          </a:p>
          <a:p>
            <a:pPr algn="l"/>
            <a:r>
              <a:rPr lang="tr-TR" dirty="0"/>
              <a:t>	Limanlar için	</a:t>
            </a:r>
            <a:r>
              <a:rPr lang="tr-TR" dirty="0" smtClean="0"/>
              <a:t>				3.0</a:t>
            </a:r>
            <a:endParaRPr lang="tr-TR" dirty="0"/>
          </a:p>
          <a:p>
            <a:pPr algn="l"/>
            <a:r>
              <a:rPr lang="tr-TR" dirty="0"/>
              <a:t>	a) Primaj ücreti 1 numaralı tarifedeki acentelik ücretine ek olarak 5 numaralı tarifedeki (F, H) bölümleri için uygulanır.</a:t>
            </a:r>
          </a:p>
          <a:p>
            <a:pPr algn="l"/>
            <a:r>
              <a:rPr lang="tr-TR" dirty="0"/>
              <a:t>	b) Ancak konşimento başına alınacak primaj tutarı 3.500.- Euro ile sınırlıdır.</a:t>
            </a:r>
          </a:p>
          <a:p>
            <a:r>
              <a:rPr lang="tr-TR" dirty="0"/>
              <a:t> </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08720"/>
            <a:ext cx="7772400" cy="864096"/>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2700" b="1" dirty="0"/>
              <a:t>TARİFE NO: 8 DİĞER HİZMET ÜCRETLERİ</a:t>
            </a:r>
            <a:r>
              <a:rPr lang="tr-TR" dirty="0"/>
              <a:t/>
            </a:r>
            <a:br>
              <a:rPr lang="tr-TR" dirty="0"/>
            </a:br>
            <a:r>
              <a:rPr lang="tr-TR" b="1" dirty="0" smtClean="0"/>
              <a:t/>
            </a:r>
            <a:br>
              <a:rPr lang="tr-TR" b="1" dirty="0" smtClean="0"/>
            </a:br>
            <a:endParaRPr lang="tr-TR" b="1" dirty="0"/>
          </a:p>
        </p:txBody>
      </p:sp>
      <p:sp>
        <p:nvSpPr>
          <p:cNvPr id="3" name="2 Alt Başlık"/>
          <p:cNvSpPr>
            <a:spLocks noGrp="1"/>
          </p:cNvSpPr>
          <p:nvPr>
            <p:ph type="subTitle" idx="1"/>
          </p:nvPr>
        </p:nvSpPr>
        <p:spPr>
          <a:xfrm>
            <a:off x="755576" y="1268760"/>
            <a:ext cx="7704856" cy="5328592"/>
          </a:xfrm>
        </p:spPr>
        <p:txBody>
          <a:bodyPr>
            <a:normAutofit fontScale="47500" lnSpcReduction="20000"/>
          </a:bodyPr>
          <a:lstStyle/>
          <a:p>
            <a:endParaRPr lang="tr-TR" b="1" dirty="0" smtClean="0"/>
          </a:p>
          <a:p>
            <a:pPr algn="l"/>
            <a:r>
              <a:rPr lang="tr-TR" b="1" dirty="0"/>
              <a:t>(Bu maddedeki hizmetler İstanbul ve/veya Çanakkale Boğazından </a:t>
            </a:r>
            <a:endParaRPr lang="tr-TR" dirty="0"/>
          </a:p>
          <a:p>
            <a:pPr algn="l"/>
            <a:r>
              <a:rPr lang="tr-TR" b="1" dirty="0"/>
              <a:t>	Geçen Gemiler için uygulanır.)</a:t>
            </a:r>
            <a:endParaRPr lang="tr-TR" dirty="0"/>
          </a:p>
          <a:p>
            <a:pPr algn="l"/>
            <a:r>
              <a:rPr lang="tr-TR" dirty="0"/>
              <a:t>	</a:t>
            </a:r>
            <a:r>
              <a:rPr lang="tr-TR" b="1" dirty="0"/>
              <a:t>1- Yedek parça:</a:t>
            </a:r>
          </a:p>
          <a:p>
            <a:pPr algn="l"/>
            <a:r>
              <a:rPr lang="tr-TR" dirty="0"/>
              <a:t>	Yurt dışından gelip, gemiye teslim edilen yedek parça ve/veya malzemenin, </a:t>
            </a:r>
            <a:r>
              <a:rPr lang="tr-TR" dirty="0" err="1"/>
              <a:t>herbir</a:t>
            </a:r>
            <a:r>
              <a:rPr lang="tr-TR" dirty="0"/>
              <a:t> gönderici için ağırlığı üzerinden, kilo başına 1.00 Euro hizmet ücreti acenteye ödenir. Hizmet ücreti, teslim masraflarına ek olarak, geçiş veya uğrak başına, en az 150.- Euro ve en fazla 500.- Euro olarak uygulanır.</a:t>
            </a:r>
          </a:p>
          <a:p>
            <a:pPr algn="l"/>
            <a:r>
              <a:rPr lang="tr-TR" dirty="0"/>
              <a:t>	</a:t>
            </a:r>
            <a:r>
              <a:rPr lang="tr-TR" b="1" dirty="0"/>
              <a:t>2- </a:t>
            </a:r>
            <a:r>
              <a:rPr lang="tr-TR" b="1" dirty="0" err="1"/>
              <a:t>Bunker</a:t>
            </a:r>
            <a:r>
              <a:rPr lang="tr-TR" b="1" dirty="0"/>
              <a:t> İkmali:</a:t>
            </a:r>
          </a:p>
          <a:p>
            <a:pPr algn="l"/>
            <a:r>
              <a:rPr lang="tr-TR" dirty="0"/>
              <a:t>	</a:t>
            </a:r>
            <a:r>
              <a:rPr lang="tr-TR" dirty="0" err="1"/>
              <a:t>Bunker</a:t>
            </a:r>
            <a:r>
              <a:rPr lang="tr-TR" dirty="0"/>
              <a:t> ikmali ve </a:t>
            </a:r>
            <a:r>
              <a:rPr lang="tr-TR" dirty="0" err="1"/>
              <a:t>slop</a:t>
            </a:r>
            <a:r>
              <a:rPr lang="tr-TR" dirty="0"/>
              <a:t> hizmeti nezaret ücreti 100.- Euro hizmetin</a:t>
            </a:r>
          </a:p>
          <a:p>
            <a:pPr algn="l"/>
            <a:r>
              <a:rPr lang="tr-TR" dirty="0"/>
              <a:t>	gemi demirdeyken yapılması halinde uygulanır.</a:t>
            </a:r>
          </a:p>
          <a:p>
            <a:pPr algn="l"/>
            <a:r>
              <a:rPr lang="tr-TR" dirty="0"/>
              <a:t>	</a:t>
            </a:r>
            <a:r>
              <a:rPr lang="tr-TR" b="1" dirty="0"/>
              <a:t>3- Türk Boğazlarından geçiş sırasında katılan ve ayrılan kişi başına</a:t>
            </a:r>
          </a:p>
          <a:p>
            <a:pPr algn="l"/>
            <a:r>
              <a:rPr lang="tr-TR" b="1" dirty="0"/>
              <a:t>	(masraflara ilaveten)</a:t>
            </a:r>
          </a:p>
          <a:p>
            <a:pPr algn="l"/>
            <a:r>
              <a:rPr lang="tr-TR" dirty="0"/>
              <a:t>		</a:t>
            </a:r>
            <a:r>
              <a:rPr lang="tr-TR" dirty="0" smtClean="0"/>
              <a:t>				</a:t>
            </a:r>
            <a:r>
              <a:rPr lang="tr-TR" b="1" u="sng" dirty="0" smtClean="0"/>
              <a:t>Euro</a:t>
            </a:r>
            <a:endParaRPr lang="tr-TR" dirty="0"/>
          </a:p>
          <a:p>
            <a:pPr algn="l"/>
            <a:r>
              <a:rPr lang="tr-TR" dirty="0"/>
              <a:t>	1 - 2 kişi	</a:t>
            </a:r>
            <a:r>
              <a:rPr lang="tr-TR" dirty="0" smtClean="0"/>
              <a:t>				75</a:t>
            </a:r>
            <a:endParaRPr lang="tr-TR" dirty="0"/>
          </a:p>
          <a:p>
            <a:pPr algn="l"/>
            <a:r>
              <a:rPr lang="tr-TR" dirty="0"/>
              <a:t>	beher fazla kişi	</a:t>
            </a:r>
            <a:r>
              <a:rPr lang="tr-TR" dirty="0" smtClean="0"/>
              <a:t>			25</a:t>
            </a:r>
            <a:endParaRPr lang="tr-TR" dirty="0"/>
          </a:p>
          <a:p>
            <a:pPr algn="l"/>
            <a:r>
              <a:rPr lang="tr-TR" dirty="0"/>
              <a:t>	</a:t>
            </a:r>
            <a:r>
              <a:rPr lang="tr-TR" b="1" dirty="0"/>
              <a:t>4- Tıbbi Hizmetler:</a:t>
            </a:r>
          </a:p>
          <a:p>
            <a:pPr algn="l"/>
            <a:r>
              <a:rPr lang="tr-TR" dirty="0"/>
              <a:t>	Beher hasta başına	</a:t>
            </a:r>
            <a:r>
              <a:rPr lang="tr-TR" dirty="0" smtClean="0"/>
              <a:t>			40</a:t>
            </a:r>
            <a:endParaRPr lang="tr-TR" dirty="0"/>
          </a:p>
          <a:p>
            <a:pPr algn="l"/>
            <a:r>
              <a:rPr lang="tr-TR" dirty="0"/>
              <a:t>	(Masraflara ilaveten)</a:t>
            </a:r>
          </a:p>
          <a:p>
            <a:pPr algn="l"/>
            <a:r>
              <a:rPr lang="tr-TR" dirty="0"/>
              <a:t>	</a:t>
            </a:r>
            <a:r>
              <a:rPr lang="tr-TR" b="1" dirty="0"/>
              <a:t>5- Kaptan avansı:</a:t>
            </a:r>
          </a:p>
          <a:p>
            <a:pPr algn="l"/>
            <a:r>
              <a:rPr lang="tr-TR" dirty="0"/>
              <a:t>	Verilen para miktarı üzerinden %1, minimum	</a:t>
            </a:r>
            <a:r>
              <a:rPr lang="tr-TR" dirty="0" smtClean="0"/>
              <a:t>	50</a:t>
            </a:r>
            <a:endParaRPr lang="tr-TR" dirty="0"/>
          </a:p>
          <a:p>
            <a:pPr algn="l"/>
            <a:r>
              <a:rPr lang="tr-TR" dirty="0"/>
              <a:t>	(Masraflara ilaveten)</a:t>
            </a:r>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692696"/>
            <a:ext cx="7772400" cy="1872208"/>
          </a:xfrm>
        </p:spPr>
        <p:txBody>
          <a:bodyPr>
            <a:normAutofit fontScale="90000"/>
          </a:bodyPr>
          <a:lstStyle/>
          <a:p>
            <a:r>
              <a:rPr lang="tr-TR" sz="2200" b="1" dirty="0" smtClean="0"/>
              <a:t>GEMİ ACENTELİĞİ YENİLEME EĞİTİM SEMİNERİ</a:t>
            </a:r>
            <a:br>
              <a:rPr lang="tr-TR" sz="2200" b="1" dirty="0" smtClean="0"/>
            </a:br>
            <a:r>
              <a:rPr lang="tr-TR" sz="2200" b="1" dirty="0" smtClean="0"/>
              <a:t/>
            </a:r>
            <a:br>
              <a:rPr lang="tr-TR" sz="2200" b="1" dirty="0" smtClean="0"/>
            </a:br>
            <a:r>
              <a:rPr lang="tr-TR" sz="2200" b="1" dirty="0"/>
              <a:t/>
            </a:r>
            <a:br>
              <a:rPr lang="tr-TR" sz="2200" b="1" dirty="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2204864"/>
            <a:ext cx="6728792" cy="3024336"/>
          </a:xfrm>
        </p:spPr>
        <p:txBody>
          <a:bodyPr>
            <a:normAutofit lnSpcReduction="10000"/>
          </a:bodyPr>
          <a:lstStyle/>
          <a:p>
            <a:endParaRPr lang="tr-TR" b="1" dirty="0" smtClean="0"/>
          </a:p>
          <a:p>
            <a:r>
              <a:rPr lang="tr-TR" b="1" dirty="0" smtClean="0"/>
              <a:t>5 Mart 2012 Tarihli GEMİ ACENTELERİ YÖNETMELİĞİNİN GEMİ ACENTELİK HİZMETLERİ ÜCRET TARİFESİNE İLİŞKİN TEBLİĞ’ E YAPMIŞ OLDUĞU ATIFLARA İLİŞKİN MADDELER</a:t>
            </a:r>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sz="3600" b="1" dirty="0" smtClean="0"/>
              <a:t>MADDE 11: SORUMLULUK</a:t>
            </a:r>
            <a:br>
              <a:rPr lang="tr-TR" sz="3600" b="1" dirty="0" smtClean="0"/>
            </a:br>
            <a:endParaRPr lang="tr-TR" sz="3600" b="1" dirty="0"/>
          </a:p>
        </p:txBody>
      </p:sp>
      <p:sp>
        <p:nvSpPr>
          <p:cNvPr id="3" name="2 Alt Başlık"/>
          <p:cNvSpPr>
            <a:spLocks noGrp="1"/>
          </p:cNvSpPr>
          <p:nvPr>
            <p:ph type="subTitle" idx="1"/>
          </p:nvPr>
        </p:nvSpPr>
        <p:spPr>
          <a:xfrm>
            <a:off x="1403648" y="1988840"/>
            <a:ext cx="6728792" cy="3744416"/>
          </a:xfrm>
        </p:spPr>
        <p:txBody>
          <a:bodyPr>
            <a:normAutofit lnSpcReduction="10000"/>
          </a:bodyPr>
          <a:lstStyle/>
          <a:p>
            <a:pPr algn="just"/>
            <a:r>
              <a:rPr lang="tr-TR" b="1" dirty="0" smtClean="0"/>
              <a:t>(1) Gemi Acenteleri,</a:t>
            </a:r>
          </a:p>
          <a:p>
            <a:pPr algn="just"/>
            <a:r>
              <a:rPr lang="tr-TR" dirty="0"/>
              <a:t>c) 18/5/2004 tarihli ve 5174 sayılı Türkiye Odalar ve Borsalar Birliği ile Odalar ve Borsalar Kanununun 12 </a:t>
            </a:r>
            <a:r>
              <a:rPr lang="tr-TR" dirty="0" err="1"/>
              <a:t>nci</a:t>
            </a:r>
            <a:r>
              <a:rPr lang="tr-TR" dirty="0"/>
              <a:t> maddesinin birinci fıkrasının (p) bendi uyarınca yayımlanan gemi acenteliği hizmetleri ücret tarifesiyle ilgili tebliğ hükümlerine </a:t>
            </a:r>
            <a:r>
              <a:rPr lang="tr-TR" dirty="0" smtClean="0"/>
              <a:t>uymak zorundadırlar.</a:t>
            </a:r>
            <a:endParaRPr lang="tr-TR" dirty="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115616" y="1988840"/>
            <a:ext cx="7200800" cy="3744416"/>
          </a:xfrm>
        </p:spPr>
        <p:txBody>
          <a:bodyPr>
            <a:normAutofit lnSpcReduction="10000"/>
          </a:bodyPr>
          <a:lstStyle/>
          <a:p>
            <a:pPr algn="just"/>
            <a:r>
              <a:rPr lang="tr-TR" b="1" dirty="0"/>
              <a:t>Faaliyetten men</a:t>
            </a:r>
            <a:endParaRPr lang="tr-TR" dirty="0"/>
          </a:p>
          <a:p>
            <a:pPr algn="just"/>
            <a:r>
              <a:rPr lang="tr-TR" b="1" dirty="0"/>
              <a:t>MADDE 14 –</a:t>
            </a:r>
            <a:r>
              <a:rPr lang="tr-TR" dirty="0"/>
              <a:t> (1) 11 inci maddenin birinci fıkrasının (a), (b) ve (c) bentleri hükümlerine aykırı hareket ettiği tespit edilen acentelerin faaliyetleri yazılı savunmaları da alınmak suretiyle ihlalin türüne bağlı olarak beş ila otuz gün süre ile durdurulur.</a:t>
            </a:r>
          </a:p>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259632" y="1268760"/>
            <a:ext cx="7272808" cy="4896544"/>
          </a:xfrm>
        </p:spPr>
        <p:txBody>
          <a:bodyPr>
            <a:normAutofit fontScale="85000" lnSpcReduction="10000"/>
          </a:bodyPr>
          <a:lstStyle/>
          <a:p>
            <a:endParaRPr lang="tr-TR" b="1" dirty="0" smtClean="0"/>
          </a:p>
          <a:p>
            <a:pPr algn="just"/>
            <a:r>
              <a:rPr lang="tr-TR" dirty="0"/>
              <a:t>(4) İdare, bu Yönetmelikte belirtilen sorumluluklardan herhangi birini ihlal eden acentelere ihlalin </a:t>
            </a:r>
            <a:r>
              <a:rPr lang="tr-TR" dirty="0" smtClean="0"/>
              <a:t>nevi’ne </a:t>
            </a:r>
            <a:r>
              <a:rPr lang="tr-TR" dirty="0"/>
              <a:t>göre 655 sayılı Ulaştırma, Denizcilik ve Haberleşme Bakanlığının Teşkilat ve Görevleri Hakkında Kanun Hükmünde Kararnamenin 28 inci maddesinin ikinci fıkrasının (b) bendi kapsamında idari para cezası uygulayabilir. Bu ihlallerin nevi ile uygulanacak ceza miktarları, aynı bendin hükümlerinde belirlenen üst sınırları aşmamak üzere Ulaştırma, Denizcilik ve Haberleşme Bakanlığınca belirlenir.</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1052736"/>
            <a:ext cx="6728792" cy="5328592"/>
          </a:xfrm>
        </p:spPr>
        <p:txBody>
          <a:bodyPr>
            <a:normAutofit fontScale="92500" lnSpcReduction="20000"/>
          </a:bodyPr>
          <a:lstStyle/>
          <a:p>
            <a:pPr algn="just"/>
            <a:endParaRPr lang="tr-TR" b="1" dirty="0" smtClean="0"/>
          </a:p>
          <a:p>
            <a:pPr algn="just"/>
            <a:r>
              <a:rPr lang="tr-TR" b="1" dirty="0" smtClean="0"/>
              <a:t>			İptal</a:t>
            </a:r>
            <a:endParaRPr lang="tr-TR" dirty="0"/>
          </a:p>
          <a:p>
            <a:pPr algn="just"/>
            <a:r>
              <a:rPr lang="tr-TR" b="1" dirty="0"/>
              <a:t>MADDE 15 –</a:t>
            </a:r>
            <a:r>
              <a:rPr lang="tr-TR" dirty="0"/>
              <a:t> (1) Gemi acentelerinden;</a:t>
            </a:r>
          </a:p>
          <a:p>
            <a:pPr algn="just"/>
            <a:r>
              <a:rPr lang="tr-TR" dirty="0" smtClean="0"/>
              <a:t>d</a:t>
            </a:r>
            <a:r>
              <a:rPr lang="tr-TR" dirty="0"/>
              <a:t>) 14 üncü maddenin birinci fıkrasına göre uygulanan yaptırımları müteakip sorumluluklarını yerine getirmeyenlerin</a:t>
            </a:r>
            <a:r>
              <a:rPr lang="tr-TR" dirty="0" smtClean="0"/>
              <a:t>, </a:t>
            </a:r>
            <a:endParaRPr lang="tr-TR" dirty="0"/>
          </a:p>
          <a:p>
            <a:pPr algn="just"/>
            <a:r>
              <a:rPr lang="tr-TR" dirty="0" smtClean="0"/>
              <a:t>yetki belgeleri iptal edilir.</a:t>
            </a:r>
          </a:p>
          <a:p>
            <a:pPr algn="just"/>
            <a:r>
              <a:rPr lang="tr-TR" dirty="0"/>
              <a:t>(2) Yetki belgesi iptal edilen veya faaliyetleri durdurulan acentelere ait bilgiler İdarenin internet sitesinde duyurulur. Ayrıca, yetki belgesi iptal edilen acentelere ait bilgiler ilgili diğer kurum ve kuruluşlara İdare tarafından bildirilir.</a:t>
            </a:r>
          </a:p>
          <a:p>
            <a:endParaRPr lang="tr-TR" dirty="0" smtClean="0"/>
          </a:p>
          <a:p>
            <a:endParaRPr lang="tr-TR" dirty="0" smtClean="0"/>
          </a:p>
          <a:p>
            <a:endParaRPr lang="tr-TR" dirty="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971600" y="1628800"/>
            <a:ext cx="7272808" cy="4392488"/>
          </a:xfrm>
        </p:spPr>
        <p:txBody>
          <a:bodyPr>
            <a:normAutofit/>
          </a:bodyPr>
          <a:lstStyle/>
          <a:p>
            <a:pPr algn="just"/>
            <a:r>
              <a:rPr lang="tr-TR" b="1" dirty="0" smtClean="0"/>
              <a:t>		Yeniden </a:t>
            </a:r>
            <a:r>
              <a:rPr lang="tr-TR" b="1" dirty="0"/>
              <a:t>faaliyet</a:t>
            </a:r>
            <a:endParaRPr lang="tr-TR" dirty="0"/>
          </a:p>
          <a:p>
            <a:pPr algn="just"/>
            <a:r>
              <a:rPr lang="tr-TR" b="1" dirty="0"/>
              <a:t>MADDE 16 –</a:t>
            </a:r>
            <a:r>
              <a:rPr lang="tr-TR" dirty="0"/>
              <a:t> (1) 15 inci maddenin birinci fıkrasının (a), (b), (c), (d) ve (f)  bentlerinde belirtilen durumlardan dolayı yetki belgesi iptal edilen acenteye, iki yıl boyunca yeniden yetki belgesi düzenlenmez.</a:t>
            </a:r>
          </a:p>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0648"/>
            <a:ext cx="7772400" cy="1152128"/>
          </a:xfrm>
        </p:spPr>
        <p:txBody>
          <a:bodyPr>
            <a:normAutofit/>
          </a:bodyPr>
          <a:lstStyle/>
          <a:p>
            <a:r>
              <a:rPr lang="tr-TR" sz="2200" b="1" dirty="0" smtClean="0"/>
              <a:t>GEMİ ACENTELİĞİ YENİLEME EĞİTİM SEMİNERİ</a:t>
            </a:r>
            <a:br>
              <a:rPr lang="tr-TR" sz="2200" b="1" dirty="0" smtClean="0"/>
            </a:br>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899592"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88640"/>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
        <p:nvSpPr>
          <p:cNvPr id="11" name="10 Alt Başlık"/>
          <p:cNvSpPr>
            <a:spLocks noGrp="1"/>
          </p:cNvSpPr>
          <p:nvPr>
            <p:ph type="subTitle" idx="1"/>
          </p:nvPr>
        </p:nvSpPr>
        <p:spPr>
          <a:xfrm>
            <a:off x="1371600" y="1412776"/>
            <a:ext cx="6400800" cy="4226024"/>
          </a:xfrm>
        </p:spPr>
        <p:txBody>
          <a:bodyPr/>
          <a:lstStyle/>
          <a:p>
            <a:endParaRPr lang="tr-TR" b="1" dirty="0" smtClean="0"/>
          </a:p>
          <a:p>
            <a:r>
              <a:rPr lang="tr-TR" b="1" dirty="0" smtClean="0"/>
              <a:t>GEMİ ACENTELERİNİN YAPMIŞ OLDUKLARI HİZMETLERE KARŞI ALACAĞI ÜCRETLER NELERDİR, NASIL BELİRLENİR</a:t>
            </a:r>
          </a:p>
          <a:p>
            <a:endParaRPr lang="tr-TR" dirty="0"/>
          </a:p>
          <a:p>
            <a:endParaRPr lang="tr-TR" dirty="0"/>
          </a:p>
        </p:txBody>
      </p:sp>
      <p:pic>
        <p:nvPicPr>
          <p:cNvPr id="17410" name="Picture 2" descr="C:\Users\Neslihan\Desktop\GENİ RESİMLERİ\12.jpg"/>
          <p:cNvPicPr>
            <a:picLocks noChangeAspect="1" noChangeArrowheads="1"/>
          </p:cNvPicPr>
          <p:nvPr/>
        </p:nvPicPr>
        <p:blipFill>
          <a:blip r:embed="rId6" cstate="print"/>
          <a:srcRect/>
          <a:stretch>
            <a:fillRect/>
          </a:stretch>
        </p:blipFill>
        <p:spPr bwMode="auto">
          <a:xfrm>
            <a:off x="3275856" y="4149080"/>
            <a:ext cx="2952328" cy="2035299"/>
          </a:xfrm>
          <a:prstGeom prst="rect">
            <a:avLst/>
          </a:prstGeom>
          <a:noFill/>
        </p:spPr>
      </p:pic>
      <p:pic>
        <p:nvPicPr>
          <p:cNvPr id="17411" name="Picture 3" descr="C:\Users\Neslihan\Desktop\GENİ RESİMLERİ\13.jpg"/>
          <p:cNvPicPr>
            <a:picLocks noChangeAspect="1" noChangeArrowheads="1"/>
          </p:cNvPicPr>
          <p:nvPr/>
        </p:nvPicPr>
        <p:blipFill>
          <a:blip r:embed="rId7" cstate="print"/>
          <a:srcRect/>
          <a:stretch>
            <a:fillRect/>
          </a:stretch>
        </p:blipFill>
        <p:spPr bwMode="auto">
          <a:xfrm>
            <a:off x="971600" y="4365104"/>
            <a:ext cx="1440160" cy="1728192"/>
          </a:xfrm>
          <a:prstGeom prst="rect">
            <a:avLst/>
          </a:prstGeom>
          <a:noFill/>
        </p:spPr>
      </p:pic>
      <p:pic>
        <p:nvPicPr>
          <p:cNvPr id="17412" name="Picture 4" descr="C:\Users\Neslihan\Desktop\GENİ RESİMLERİ\13.jpg"/>
          <p:cNvPicPr>
            <a:picLocks noChangeAspect="1" noChangeArrowheads="1"/>
          </p:cNvPicPr>
          <p:nvPr/>
        </p:nvPicPr>
        <p:blipFill>
          <a:blip r:embed="rId7" cstate="print"/>
          <a:srcRect/>
          <a:stretch>
            <a:fillRect/>
          </a:stretch>
        </p:blipFill>
        <p:spPr bwMode="auto">
          <a:xfrm>
            <a:off x="7092280" y="4221088"/>
            <a:ext cx="1497335" cy="1800201"/>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971600" y="836712"/>
            <a:ext cx="7416824" cy="5400600"/>
          </a:xfrm>
        </p:spPr>
        <p:txBody>
          <a:bodyPr>
            <a:normAutofit fontScale="77500" lnSpcReduction="20000"/>
          </a:bodyPr>
          <a:lstStyle/>
          <a:p>
            <a:pPr algn="just"/>
            <a:r>
              <a:rPr lang="tr-TR" dirty="0" smtClean="0"/>
              <a:t>655 Sayılı Kanun Hükmünde Kararnamenin 28 </a:t>
            </a:r>
            <a:r>
              <a:rPr lang="tr-TR" dirty="0" err="1" smtClean="0"/>
              <a:t>nci</a:t>
            </a:r>
            <a:r>
              <a:rPr lang="tr-TR" dirty="0" smtClean="0"/>
              <a:t> Maddesinin (b) bendi:</a:t>
            </a:r>
          </a:p>
          <a:p>
            <a:pPr algn="just"/>
            <a:endParaRPr lang="tr-TR" dirty="0" smtClean="0"/>
          </a:p>
          <a:p>
            <a:pPr algn="just"/>
            <a:r>
              <a:rPr lang="tr-TR" dirty="0" smtClean="0"/>
              <a:t>b) Hangi hallerde uygulanacağını ve miktarını açıkça belirtmek şartıyla; 7 </a:t>
            </a:r>
            <a:r>
              <a:rPr lang="tr-TR" dirty="0" err="1" smtClean="0"/>
              <a:t>nci</a:t>
            </a:r>
            <a:r>
              <a:rPr lang="tr-TR" dirty="0" smtClean="0"/>
              <a:t> maddede yer alan hizmet birimi beş bin Türk Lirasına kadar, 8 inci ve 11 inci maddelerde yer alan hizmet birimleri ikiyüzelli bin Türk Lirasına kadar, 12 </a:t>
            </a:r>
            <a:r>
              <a:rPr lang="tr-TR" dirty="0" err="1" smtClean="0"/>
              <a:t>nci</a:t>
            </a:r>
            <a:r>
              <a:rPr lang="tr-TR" dirty="0" smtClean="0"/>
              <a:t> maddede yer alan hizmet birimi beşyüz bin Türk Lirasına kadar, </a:t>
            </a:r>
            <a:r>
              <a:rPr lang="tr-TR" b="1" dirty="0" smtClean="0"/>
              <a:t>9 uncu </a:t>
            </a:r>
            <a:r>
              <a:rPr lang="tr-TR" dirty="0" smtClean="0"/>
              <a:t>ve 10 uncu maddelerde yer alan hizmet birimleri ise beş milyon Türk Lirasına kadar idari para cezası uygulaması öngörmek ve ihlal edenlere belirlenen miktarda idari para cezası karar tutanağı düzenlemek veya düzenletmekle görevli ve yetkilidirler. </a:t>
            </a:r>
          </a:p>
          <a:p>
            <a:pPr algn="just"/>
            <a:r>
              <a:rPr lang="tr-TR" b="1" dirty="0" smtClean="0"/>
              <a:t>Not:  9 </a:t>
            </a:r>
            <a:r>
              <a:rPr lang="tr-TR" b="1" dirty="0" err="1" smtClean="0"/>
              <a:t>ncu</a:t>
            </a:r>
            <a:r>
              <a:rPr lang="tr-TR" b="1" dirty="0" smtClean="0"/>
              <a:t> Madde: Deniz ve </a:t>
            </a:r>
            <a:r>
              <a:rPr lang="tr-TR" b="1" dirty="0" err="1" smtClean="0"/>
              <a:t>İçsular</a:t>
            </a:r>
            <a:r>
              <a:rPr lang="tr-TR" b="1" dirty="0" smtClean="0"/>
              <a:t> Düzenleme Genel Müdürlüğü</a:t>
            </a:r>
          </a:p>
          <a:p>
            <a:pPr algn="just"/>
            <a:endParaRPr lang="tr-TR" dirty="0" smtClean="0"/>
          </a:p>
          <a:p>
            <a:pPr algn="just"/>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80728"/>
            <a:ext cx="7772400" cy="288032"/>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SON OLARAK….</a:t>
            </a:r>
            <a:br>
              <a:rPr lang="tr-TR" b="1" dirty="0" smtClean="0"/>
            </a:br>
            <a:endParaRPr lang="tr-TR" b="1" dirty="0"/>
          </a:p>
        </p:txBody>
      </p:sp>
      <p:sp>
        <p:nvSpPr>
          <p:cNvPr id="3" name="2 Alt Başlık"/>
          <p:cNvSpPr>
            <a:spLocks noGrp="1"/>
          </p:cNvSpPr>
          <p:nvPr>
            <p:ph type="subTitle" idx="1"/>
          </p:nvPr>
        </p:nvSpPr>
        <p:spPr>
          <a:xfrm>
            <a:off x="683568" y="1628800"/>
            <a:ext cx="7920880" cy="4968552"/>
          </a:xfrm>
        </p:spPr>
        <p:txBody>
          <a:bodyPr>
            <a:normAutofit fontScale="47500" lnSpcReduction="20000"/>
          </a:bodyPr>
          <a:lstStyle/>
          <a:p>
            <a:pPr algn="just"/>
            <a:r>
              <a:rPr lang="tr-TR" sz="4000" dirty="0" smtClean="0"/>
              <a:t>Tarifedeki ücretler  Gemi Acentelerinin uygulayacakları ücretlerin asgari seviyesini belirlemekte olup bu tarifeye aykırı olarak </a:t>
            </a:r>
            <a:r>
              <a:rPr lang="tr-TR" sz="4000" b="1" u="sng" dirty="0" smtClean="0"/>
              <a:t>hizmet satanlar</a:t>
            </a:r>
            <a:r>
              <a:rPr lang="tr-TR" sz="4000" dirty="0" smtClean="0"/>
              <a:t> ve </a:t>
            </a:r>
            <a:r>
              <a:rPr lang="tr-TR" sz="4000" b="1" u="sng" dirty="0" smtClean="0"/>
              <a:t>hizmeti satın alanlar</a:t>
            </a:r>
            <a:r>
              <a:rPr lang="tr-TR" sz="4000" dirty="0" smtClean="0"/>
              <a:t>, söz konusu Tebliğ' in 10 </a:t>
            </a:r>
            <a:r>
              <a:rPr lang="tr-TR" sz="4000" dirty="0" err="1" smtClean="0"/>
              <a:t>ncu</a:t>
            </a:r>
            <a:r>
              <a:rPr lang="tr-TR" sz="4000" dirty="0" smtClean="0"/>
              <a:t> maddesinde belirtildiği üzere cezalandırılırlar. Bu ceza, diğer mevzuat hükümleri saklı kalmak kaydıyla, 5174 sayılı Türkiye Odalar ve Borsalar Birliği ile Odalar ve Boralar Kanunu' </a:t>
            </a:r>
            <a:r>
              <a:rPr lang="tr-TR" sz="4000" dirty="0" err="1" smtClean="0"/>
              <a:t>nun</a:t>
            </a:r>
            <a:r>
              <a:rPr lang="tr-TR" sz="4000" dirty="0" smtClean="0"/>
              <a:t> 87 ve 93 üncü maddelerine istinaden Deniz Ticaret Odaları tarafından, yaptıkları fiiller ve tekrarlarına göre sırasıyla;</a:t>
            </a:r>
          </a:p>
          <a:p>
            <a:pPr algn="just"/>
            <a:r>
              <a:rPr lang="tr-TR" sz="4000" dirty="0" smtClean="0"/>
              <a:t>	- Uyarma</a:t>
            </a:r>
          </a:p>
          <a:p>
            <a:pPr algn="just"/>
            <a:r>
              <a:rPr lang="tr-TR" sz="4000" dirty="0" smtClean="0"/>
              <a:t>	- Kınama</a:t>
            </a:r>
          </a:p>
          <a:p>
            <a:pPr algn="just"/>
            <a:r>
              <a:rPr lang="tr-TR" sz="4000" dirty="0" smtClean="0"/>
              <a:t>	- Üyelikten geçici çıkarma</a:t>
            </a:r>
          </a:p>
          <a:p>
            <a:pPr algn="just"/>
            <a:r>
              <a:rPr lang="tr-TR" sz="4000" dirty="0" smtClean="0"/>
              <a:t>	- Üyelikten uzun süreli çıkarma</a:t>
            </a:r>
          </a:p>
          <a:p>
            <a:pPr algn="just"/>
            <a:r>
              <a:rPr lang="tr-TR" sz="4000" dirty="0" smtClean="0"/>
              <a:t>şeklinde uygulanır.</a:t>
            </a:r>
          </a:p>
          <a:p>
            <a:pPr algn="just"/>
            <a:r>
              <a:rPr lang="tr-TR" sz="4000" dirty="0" smtClean="0"/>
              <a:t> </a:t>
            </a:r>
          </a:p>
          <a:p>
            <a:pPr algn="just"/>
            <a:r>
              <a:rPr lang="tr-TR" sz="4000" dirty="0" smtClean="0"/>
              <a:t>Bilindiği üzere, Gemi  Acenteleri Hakkında Yönetmeliğin 2 </a:t>
            </a:r>
            <a:r>
              <a:rPr lang="tr-TR" sz="4000" dirty="0" err="1" smtClean="0"/>
              <a:t>nci</a:t>
            </a:r>
            <a:r>
              <a:rPr lang="tr-TR" sz="4000" dirty="0" smtClean="0"/>
              <a:t> maddesi gereğince Deniz Ticaret Odalarına üye olmayan şirketler, gemi acenteliği faaliyetinde bulunamazlar.</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1772816"/>
            <a:ext cx="6728792" cy="3960440"/>
          </a:xfrm>
        </p:spPr>
        <p:txBody>
          <a:bodyPr>
            <a:normAutofit/>
          </a:bodyPr>
          <a:lstStyle/>
          <a:p>
            <a:endParaRPr lang="tr-TR" sz="4000" b="1" i="1" dirty="0" smtClean="0"/>
          </a:p>
          <a:p>
            <a:r>
              <a:rPr lang="tr-TR" sz="4000" b="1" i="1" dirty="0" smtClean="0"/>
              <a:t>DİNLEDİĞİNİZ İÇİN TEŞEKKÜR EDERİZ….</a:t>
            </a:r>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8"/>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2123728" y="2132856"/>
            <a:ext cx="6728792" cy="3744416"/>
          </a:xfrm>
        </p:spPr>
        <p:txBody>
          <a:bodyPr>
            <a:normAutofit/>
          </a:bodyPr>
          <a:lstStyle/>
          <a:p>
            <a:endParaRPr lang="tr-TR" b="1" dirty="0" smtClean="0"/>
          </a:p>
          <a:p>
            <a:pPr algn="l"/>
            <a:r>
              <a:rPr lang="tr-TR" b="1" dirty="0" smtClean="0"/>
              <a:t>		DİĞER ÜLKELERDE</a:t>
            </a:r>
          </a:p>
          <a:p>
            <a:pPr algn="l"/>
            <a:r>
              <a:rPr lang="tr-TR" b="1" dirty="0" smtClean="0"/>
              <a:t>         		Yasalar, Odalar, 					Meslek kuruluşları ile..</a:t>
            </a:r>
          </a:p>
          <a:p>
            <a:pPr algn="l"/>
            <a:r>
              <a:rPr lang="tr-TR" b="1" dirty="0" smtClean="0"/>
              <a:t>		TÜRKİYE’DE…</a:t>
            </a:r>
          </a:p>
          <a:p>
            <a:pPr algn="l"/>
            <a:r>
              <a:rPr lang="tr-TR" b="1" dirty="0" smtClean="0"/>
              <a:t>		Yasalar ile..</a:t>
            </a:r>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pic>
        <p:nvPicPr>
          <p:cNvPr id="18434" name="Picture 2" descr="C:\Users\Neslihan\Desktop\GENİ RESİMLERİ\14.jpg"/>
          <p:cNvPicPr>
            <a:picLocks noChangeAspect="1" noChangeArrowheads="1"/>
          </p:cNvPicPr>
          <p:nvPr/>
        </p:nvPicPr>
        <p:blipFill>
          <a:blip r:embed="rId6" cstate="print"/>
          <a:srcRect/>
          <a:stretch>
            <a:fillRect/>
          </a:stretch>
        </p:blipFill>
        <p:spPr bwMode="auto">
          <a:xfrm>
            <a:off x="467544" y="2420888"/>
            <a:ext cx="3168352" cy="1728192"/>
          </a:xfrm>
          <a:prstGeom prst="rect">
            <a:avLst/>
          </a:prstGeom>
          <a:noFill/>
        </p:spPr>
      </p:pic>
      <p:pic>
        <p:nvPicPr>
          <p:cNvPr id="18435" name="Picture 3" descr="C:\Users\Neslihan\Desktop\GENİ RESİMLERİ\15.png"/>
          <p:cNvPicPr>
            <a:picLocks noChangeAspect="1" noChangeArrowheads="1"/>
          </p:cNvPicPr>
          <p:nvPr/>
        </p:nvPicPr>
        <p:blipFill>
          <a:blip r:embed="rId7" cstate="print"/>
          <a:srcRect/>
          <a:stretch>
            <a:fillRect/>
          </a:stretch>
        </p:blipFill>
        <p:spPr bwMode="auto">
          <a:xfrm>
            <a:off x="1547664" y="4437112"/>
            <a:ext cx="2088232" cy="136815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8"/>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1196752"/>
            <a:ext cx="6728792" cy="4536504"/>
          </a:xfrm>
        </p:spPr>
        <p:txBody>
          <a:bodyPr>
            <a:normAutofit/>
          </a:bodyPr>
          <a:lstStyle/>
          <a:p>
            <a:endParaRPr lang="tr-TR" b="1" dirty="0" smtClean="0"/>
          </a:p>
          <a:p>
            <a:r>
              <a:rPr lang="tr-TR" b="1" dirty="0" smtClean="0"/>
              <a:t>GEMİ ACENTELİK HİZMETLERİ ÜCRET TARİFESİ’ NİN ÜLKEMİZDEKİ GEÇMİŞİ</a:t>
            </a:r>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pic>
        <p:nvPicPr>
          <p:cNvPr id="19458" name="Picture 2" descr="C:\Users\Neslihan\Desktop\GENİ RESİMLERİ\16.jpg"/>
          <p:cNvPicPr>
            <a:picLocks noChangeAspect="1" noChangeArrowheads="1"/>
          </p:cNvPicPr>
          <p:nvPr/>
        </p:nvPicPr>
        <p:blipFill>
          <a:blip r:embed="rId6" cstate="print"/>
          <a:srcRect/>
          <a:stretch>
            <a:fillRect/>
          </a:stretch>
        </p:blipFill>
        <p:spPr bwMode="auto">
          <a:xfrm>
            <a:off x="2627784" y="3356992"/>
            <a:ext cx="4464496" cy="25202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8"/>
            <a:ext cx="7772400" cy="1440160"/>
          </a:xfrm>
        </p:spPr>
        <p:txBody>
          <a:bodyPr>
            <a:normAutofit fontScale="90000"/>
          </a:bodyPr>
          <a:lstStyle/>
          <a:p>
            <a:r>
              <a:rPr lang="tr-TR" sz="2200" b="1" dirty="0" smtClean="0"/>
              <a:t>GEMİ ACENTELİĞİ YENİLEME EĞİTİM SEMİNERİ</a:t>
            </a:r>
            <a:br>
              <a:rPr lang="tr-TR" sz="2200"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043608" y="980728"/>
            <a:ext cx="7344816" cy="5472608"/>
          </a:xfrm>
        </p:spPr>
        <p:txBody>
          <a:bodyPr>
            <a:normAutofit lnSpcReduction="10000"/>
          </a:bodyPr>
          <a:lstStyle/>
          <a:p>
            <a:pPr algn="l">
              <a:buFont typeface="Arial" pitchFamily="34" charset="0"/>
              <a:buChar char="•"/>
            </a:pPr>
            <a:r>
              <a:rPr lang="tr-TR" b="1" dirty="0" smtClean="0"/>
              <a:t>  </a:t>
            </a:r>
            <a:r>
              <a:rPr lang="tr-TR" sz="2400" b="1" dirty="0" smtClean="0"/>
              <a:t>Chamber Maritime des Compagnies de Navigation Etrangéres – 1953 (TL)</a:t>
            </a:r>
          </a:p>
          <a:p>
            <a:pPr algn="l">
              <a:buFont typeface="Arial" pitchFamily="34" charset="0"/>
              <a:buChar char="•"/>
            </a:pPr>
            <a:r>
              <a:rPr lang="tr-TR" sz="2400" b="1" dirty="0" smtClean="0"/>
              <a:t>  Tariff of the Foreign Maritime Chamber of Shipping – 1958-1960-1962 (USD)</a:t>
            </a:r>
          </a:p>
          <a:p>
            <a:pPr algn="l">
              <a:buFont typeface="Arial" pitchFamily="34" charset="0"/>
              <a:buChar char="•"/>
            </a:pPr>
            <a:r>
              <a:rPr lang="tr-TR" sz="2400" b="1" dirty="0" smtClean="0"/>
              <a:t>  İstanbul Ecnebi Seyrisefain Şirketleri ve Armatörleri Cemiyeti – 1966-1971 (USD)</a:t>
            </a:r>
          </a:p>
          <a:p>
            <a:pPr algn="l">
              <a:buFont typeface="Arial" pitchFamily="34" charset="0"/>
              <a:buChar char="•"/>
            </a:pPr>
            <a:r>
              <a:rPr lang="tr-TR" sz="2400" b="1" dirty="0" smtClean="0"/>
              <a:t>  İstanbul Vapur Donatanları ve Acenteleri Derneği 1973 - 1974 (USD)</a:t>
            </a:r>
          </a:p>
          <a:p>
            <a:pPr algn="l">
              <a:buFont typeface="Arial" pitchFamily="34" charset="0"/>
              <a:buChar char="•"/>
            </a:pPr>
            <a:r>
              <a:rPr lang="tr-TR" sz="2400" b="1" dirty="0" smtClean="0"/>
              <a:t>  İstanbul Vapur Donatanları ve Acenteleri Derneği </a:t>
            </a:r>
          </a:p>
          <a:p>
            <a:pPr algn="l"/>
            <a:r>
              <a:rPr lang="tr-TR" sz="2400" b="1" dirty="0" smtClean="0"/>
              <a:t>08  Ocak 2004 – İç Ticaret 2004/1 (USD) </a:t>
            </a:r>
          </a:p>
          <a:p>
            <a:pPr algn="l">
              <a:buFont typeface="Arial" pitchFamily="34" charset="0"/>
              <a:buChar char="•"/>
            </a:pPr>
            <a:r>
              <a:rPr lang="tr-TR" sz="2400" b="1" dirty="0" smtClean="0"/>
              <a:t>  İstanbul Vapur Donatanları ve Acenteleri Derneği</a:t>
            </a:r>
          </a:p>
          <a:p>
            <a:pPr algn="l"/>
            <a:r>
              <a:rPr lang="tr-TR" sz="2400" b="1" dirty="0" smtClean="0"/>
              <a:t>10 Mart 2008 (EURO) – Yürürlükte - </a:t>
            </a:r>
          </a:p>
          <a:p>
            <a:pPr algn="l"/>
            <a:endParaRPr lang="tr-TR" sz="1400" b="1" dirty="0" smtClean="0"/>
          </a:p>
          <a:p>
            <a:pPr algn="l"/>
            <a:r>
              <a:rPr lang="tr-TR" sz="1400" b="1" i="1" dirty="0" smtClean="0"/>
              <a:t> Alıntı: Vapur Donatanları ve Acenteleri Derneği ile</a:t>
            </a:r>
          </a:p>
          <a:p>
            <a:pPr algn="l"/>
            <a:r>
              <a:rPr lang="tr-TR" sz="1400" b="1" i="1" dirty="0" smtClean="0"/>
              <a:t>Sn Ruhi Duman Arşivi</a:t>
            </a:r>
          </a:p>
          <a:p>
            <a:pPr algn="l">
              <a:buFont typeface="Arial" pitchFamily="34" charset="0"/>
              <a:buChar char="•"/>
            </a:pPr>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043608" y="404664"/>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308304" y="332656"/>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260648"/>
            <a:ext cx="1152128" cy="792088"/>
          </a:xfrm>
          <a:prstGeom prst="rect">
            <a:avLst/>
          </a:prstGeom>
          <a:noFill/>
        </p:spPr>
      </p:pic>
      <p:pic>
        <p:nvPicPr>
          <p:cNvPr id="20482" name="Picture 2" descr="C:\Users\Neslihan\Desktop\GENİ RESİMLERİ\17.jpg"/>
          <p:cNvPicPr>
            <a:picLocks noChangeAspect="1" noChangeArrowheads="1"/>
          </p:cNvPicPr>
          <p:nvPr/>
        </p:nvPicPr>
        <p:blipFill>
          <a:blip r:embed="rId6" cstate="print"/>
          <a:srcRect/>
          <a:stretch>
            <a:fillRect/>
          </a:stretch>
        </p:blipFill>
        <p:spPr bwMode="auto">
          <a:xfrm>
            <a:off x="6444208" y="5445224"/>
            <a:ext cx="2016224" cy="122644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6"/>
            <a:ext cx="7772400" cy="5040560"/>
          </a:xfrm>
        </p:spPr>
        <p:txBody>
          <a:bodyPr>
            <a:normAutofit fontScale="90000"/>
          </a:bodyPr>
          <a:lstStyle/>
          <a:p>
            <a:r>
              <a:rPr lang="tr-TR" sz="2200" b="1" dirty="0" smtClean="0"/>
              <a:t>GEMİ ACENTELİĞİ YENİLEME EĞİTİM SEMİNERİ</a:t>
            </a:r>
            <a:br>
              <a:rPr lang="tr-TR" sz="2200" b="1" dirty="0" smtClean="0"/>
            </a:br>
            <a:r>
              <a:rPr lang="tr-TR" sz="2200" b="1" dirty="0" smtClean="0"/>
              <a:t/>
            </a:r>
            <a:br>
              <a:rPr lang="tr-TR" sz="2200" b="1" dirty="0" smtClean="0"/>
            </a:br>
            <a:r>
              <a:rPr lang="tr-TR" sz="2200" b="1" dirty="0"/>
              <a:t/>
            </a:r>
            <a:br>
              <a:rPr lang="tr-TR" sz="2200" b="1" dirty="0"/>
            </a:br>
            <a:r>
              <a:rPr lang="tr-TR" b="1" dirty="0" smtClean="0"/>
              <a:t/>
            </a:r>
            <a:br>
              <a:rPr lang="tr-TR" b="1" dirty="0" smtClean="0"/>
            </a:br>
            <a:r>
              <a:rPr lang="tr-TR" b="1" dirty="0" smtClean="0"/>
              <a:t>10 Mart 2008 Tarihli Gemi Acentelik Hizmetleri Ücret Tarifesine İlişkin Tebliğ</a:t>
            </a:r>
            <a:br>
              <a:rPr lang="tr-TR" b="1" dirty="0" smtClean="0"/>
            </a:br>
            <a:r>
              <a:rPr lang="tr-TR" b="1" dirty="0" smtClean="0"/>
              <a:t>(İTG: 2008/1)</a:t>
            </a:r>
            <a:br>
              <a:rPr lang="tr-TR" b="1" dirty="0" smtClean="0"/>
            </a:br>
            <a:r>
              <a:rPr lang="tr-TR" b="1" dirty="0" smtClean="0"/>
              <a:t/>
            </a:r>
            <a:br>
              <a:rPr lang="tr-TR" b="1" dirty="0" smtClean="0"/>
            </a:br>
            <a:endParaRPr lang="tr-TR" b="1" dirty="0"/>
          </a:p>
        </p:txBody>
      </p:sp>
      <p:sp>
        <p:nvSpPr>
          <p:cNvPr id="3" name="2 Alt Başlık"/>
          <p:cNvSpPr>
            <a:spLocks noGrp="1"/>
          </p:cNvSpPr>
          <p:nvPr>
            <p:ph type="subTitle" idx="1"/>
          </p:nvPr>
        </p:nvSpPr>
        <p:spPr>
          <a:xfrm>
            <a:off x="1403648" y="1988840"/>
            <a:ext cx="6728792" cy="3744416"/>
          </a:xfrm>
        </p:spPr>
        <p:txBody>
          <a:bodyPr>
            <a:normAutofit/>
          </a:bodyPr>
          <a:lstStyle/>
          <a:p>
            <a:endParaRPr lang="tr-TR" b="1" dirty="0" smtClean="0"/>
          </a:p>
          <a:p>
            <a:endParaRPr lang="tr-TR" b="1" dirty="0" smtClean="0"/>
          </a:p>
          <a:p>
            <a:endParaRPr lang="tr-TR" b="1" dirty="0"/>
          </a:p>
          <a:p>
            <a:endParaRPr lang="tr-TR" b="1" dirty="0"/>
          </a:p>
        </p:txBody>
      </p:sp>
      <p:sp>
        <p:nvSpPr>
          <p:cNvPr id="11266" name="AutoShape 2"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1268" name="AutoShape 4" descr="gemi resimleri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5364" name="Picture 4" descr="C:\Users\Neslihan\Desktop\GENİ RESİMLERİ\9.png"/>
          <p:cNvPicPr>
            <a:picLocks noChangeAspect="1" noChangeArrowheads="1"/>
          </p:cNvPicPr>
          <p:nvPr/>
        </p:nvPicPr>
        <p:blipFill>
          <a:blip r:embed="rId3" cstate="print"/>
          <a:srcRect/>
          <a:stretch>
            <a:fillRect/>
          </a:stretch>
        </p:blipFill>
        <p:spPr bwMode="auto">
          <a:xfrm>
            <a:off x="1115616" y="188640"/>
            <a:ext cx="936104" cy="648072"/>
          </a:xfrm>
          <a:prstGeom prst="rect">
            <a:avLst/>
          </a:prstGeom>
          <a:noFill/>
        </p:spPr>
      </p:pic>
      <p:pic>
        <p:nvPicPr>
          <p:cNvPr id="15365" name="Picture 5" descr="C:\Users\Neslihan\Desktop\GENİ RESİMLERİ\6.jpg"/>
          <p:cNvPicPr>
            <a:picLocks noChangeAspect="1" noChangeArrowheads="1"/>
          </p:cNvPicPr>
          <p:nvPr/>
        </p:nvPicPr>
        <p:blipFill>
          <a:blip r:embed="rId4" cstate="print"/>
          <a:srcRect/>
          <a:stretch>
            <a:fillRect/>
          </a:stretch>
        </p:blipFill>
        <p:spPr bwMode="auto">
          <a:xfrm>
            <a:off x="7236296" y="116632"/>
            <a:ext cx="684609" cy="648072"/>
          </a:xfrm>
          <a:prstGeom prst="rect">
            <a:avLst/>
          </a:prstGeom>
          <a:noFill/>
        </p:spPr>
      </p:pic>
      <p:pic>
        <p:nvPicPr>
          <p:cNvPr id="15366" name="Picture 6" descr="C:\Users\Neslihan\Desktop\GENİ RESİMLERİ\10.png"/>
          <p:cNvPicPr>
            <a:picLocks noChangeAspect="1" noChangeArrowheads="1"/>
          </p:cNvPicPr>
          <p:nvPr/>
        </p:nvPicPr>
        <p:blipFill>
          <a:blip r:embed="rId5" cstate="print"/>
          <a:srcRect/>
          <a:stretch>
            <a:fillRect/>
          </a:stretch>
        </p:blipFill>
        <p:spPr bwMode="auto">
          <a:xfrm>
            <a:off x="7991872" y="0"/>
            <a:ext cx="1152128" cy="792088"/>
          </a:xfrm>
          <a:prstGeom prst="rect">
            <a:avLst/>
          </a:prstGeom>
          <a:noFill/>
        </p:spPr>
      </p:pic>
      <p:pic>
        <p:nvPicPr>
          <p:cNvPr id="21506" name="Picture 2" descr="C:\Users\Neslihan\Desktop\GENİ RESİMLERİ\11.png"/>
          <p:cNvPicPr>
            <a:picLocks noChangeAspect="1" noChangeArrowheads="1"/>
          </p:cNvPicPr>
          <p:nvPr/>
        </p:nvPicPr>
        <p:blipFill>
          <a:blip r:embed="rId6" cstate="print"/>
          <a:srcRect/>
          <a:stretch>
            <a:fillRect/>
          </a:stretch>
        </p:blipFill>
        <p:spPr bwMode="auto">
          <a:xfrm>
            <a:off x="3635896" y="4437112"/>
            <a:ext cx="2362200" cy="19335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3105</TotalTime>
  <Words>1039</Words>
  <Application>Microsoft Office PowerPoint</Application>
  <PresentationFormat>Ekran Gösterisi (4:3)</PresentationFormat>
  <Paragraphs>480</Paragraphs>
  <Slides>52</Slides>
  <Notes>52</Notes>
  <HiddenSlides>0</HiddenSlides>
  <MMClips>0</MMClips>
  <ScaleCrop>false</ScaleCrop>
  <HeadingPairs>
    <vt:vector size="4" baseType="variant">
      <vt:variant>
        <vt:lpstr>Tema</vt:lpstr>
      </vt:variant>
      <vt:variant>
        <vt:i4>1</vt:i4>
      </vt:variant>
      <vt:variant>
        <vt:lpstr>Slayt Başlıkları</vt:lpstr>
      </vt:variant>
      <vt:variant>
        <vt:i4>52</vt:i4>
      </vt:variant>
    </vt:vector>
  </HeadingPairs>
  <TitlesOfParts>
    <vt:vector size="53" baseType="lpstr">
      <vt:lpstr>Ofis Teması</vt:lpstr>
      <vt:lpstr>GEMİ ACENTELİĞİ YENİLEME EĞİTİM SEMİNERİ</vt:lpstr>
      <vt:lpstr> GEMİ ACENTELİK HİZMETLERİ ÜCRET TARİFESİNE İLİŞKİN TEBLİĞ (İTG: 2008/1) </vt:lpstr>
      <vt:lpstr>GEMİ ACENTELİĞİ YENİLEME EĞİTİM SEMİNERİ   GEMİ ACENTESİ</vt:lpstr>
      <vt:lpstr>GEMİ ACENTELİĞİ YENİLEME EĞİTİM SEMİNERİ  GEMİ ACENTELİK  HİZMETLERİ</vt:lpstr>
      <vt:lpstr>GEMİ ACENTELİĞİ YENİLEME EĞİTİM SEMİNERİ </vt:lpstr>
      <vt:lpstr>GEMİ ACENTELİĞİ YENİLEME EĞİTİM SEMİNERİ  </vt:lpstr>
      <vt:lpstr>GEMİ ACENTELİĞİ YENİLEME EĞİTİM SEMİNERİ   </vt:lpstr>
      <vt:lpstr>GEMİ ACENTELİĞİ YENİLEME EĞİTİM SEMİNERİ  </vt:lpstr>
      <vt:lpstr>GEMİ ACENTELİĞİ YENİLEME EĞİTİM SEMİNERİ    10 Mart 2008 Tarihli Gemi Acentelik Hizmetleri Ücret Tarifesine İlişkin Tebliğ (İTG: 2008/1)  </vt:lpstr>
      <vt:lpstr>GEMİ ACENTELİĞİ YENİLEME EĞİTİM SEMİNERİ  TARİFENİN ELE ALINIŞI  </vt:lpstr>
      <vt:lpstr>GEMİ ACENTELİĞİ YENİLEME EĞİTİM SEMİNERİ  AMAÇ </vt:lpstr>
      <vt:lpstr>GEMİ ACENTELİĞİ YENİLEME EĞİTİM SEMİNERİ  KAPSAM </vt:lpstr>
      <vt:lpstr>GEMİ ACENTELİĞİ YENİLEME EĞİTİM SEMİNERİ  DAYANAK </vt:lpstr>
      <vt:lpstr>GEMİ ACENTELİĞİ YENİLEME EĞİTİM SEMİNER  TANIMLAR</vt:lpstr>
      <vt:lpstr>GEMİ ACENTELİĞİ YENİLEME EĞİTİM SEMİNERİ   </vt:lpstr>
      <vt:lpstr>GEMİ ACENTELİĞİ YENİLEME EĞİTİM SEMİNERİ   </vt:lpstr>
      <vt:lpstr>GEMİ ACENTELİĞİ YENİLEME EĞİTİM SEMİNERİ   </vt:lpstr>
      <vt:lpstr>GEMİ ACENTELİĞİ YENİLEME EĞİTİM SEMİNERİ   </vt:lpstr>
      <vt:lpstr>GEMİ ACENTELİĞİ YENİLEME EĞİTİM SEMİNERİ   </vt:lpstr>
      <vt:lpstr>GEMİ ACENTELİĞİ YENİLEME EĞİTİM SEMİNERİ  YÜKÜMLÜLÜK </vt:lpstr>
      <vt:lpstr>GEMİ ACENTELİĞİ YENİLEME EĞİTİM SEMİNERİ  ÜCRET VE MASRAFLARIN TAHSİLİ </vt:lpstr>
      <vt:lpstr>GEMİ ACENTELİĞİ YENİLEME EĞİTİM SEMİNERİ  TABAN ÜCRETLER </vt:lpstr>
      <vt:lpstr>GEMİ ACENTELİĞİ YENİLEME EĞİTİM SEMİNERİ  ÜCRETLERE DAHİL OLMAYAN GİDERLER </vt:lpstr>
      <vt:lpstr>GEMİ ACENTELİĞİ YENİLEME EĞİTİM SEMİNERİ  UYGULAMA ALANI </vt:lpstr>
      <vt:lpstr>GEMİ ACENTELİĞİ YENİLEME EĞİTİM SEMİNERİ  CEZAİ HÜKÜMLER </vt:lpstr>
      <vt:lpstr>GEMİ ACENTELİĞİ YENİLEME EĞİTİM SEMİNERİ  YÜRÜRLÜK </vt:lpstr>
      <vt:lpstr>GEMİ ACENTELİĞİ YENİLEME EĞİTİM SEMİNERİ  YÜRÜTME </vt:lpstr>
      <vt:lpstr>GEMİ ACENTELİĞİ YENİLEME EĞİTİM SEMİNERİ      TEBLİĞ EKİ TARİFE CETVELLERİ  </vt:lpstr>
      <vt:lpstr> GEMİ ACENTELİĞİ YENİLEME EĞİTİM SEMİNERİ  TARİFE NO:1 ACENTELİK HİZMETLERİ </vt:lpstr>
      <vt:lpstr>GEMİ ACENTELİĞİ YENİLEME EĞİTİM SEMİNERİ   </vt:lpstr>
      <vt:lpstr>   GEMİ ACENTELİĞİ YENİLEME EĞİTİM SEMİNERİ  TARİFE NO: 2 KORUYUCU ACENTELİK HİZMETLERİ  </vt:lpstr>
      <vt:lpstr>GEMİ ACENTELİĞİ YENİLEME EĞİTİM SEMİNERİ   </vt:lpstr>
      <vt:lpstr>GEMİ ACENTELİĞİ YENİLEME EĞİTİM SEMİNERİ  TARİFE NO: 3 ACENTELİK HİZMETLERİ  </vt:lpstr>
      <vt:lpstr>GEMİ ACENTELİĞİ YENİLEME EĞİTİM SEMİNERİ   </vt:lpstr>
      <vt:lpstr>  GEMİ ACENTELİĞİ YENİLEME EĞİTİM SEMİNERİ  TARİFE NO: 4 KORUYUCU ACENTELİK HİZMETLERİ  </vt:lpstr>
      <vt:lpstr>GEMİ ACENTELİĞİ YENİLEME EĞİTİM SEMİNERİ  TARİFE NO: 5  GÖZETİM HİZMETLERİ  </vt:lpstr>
      <vt:lpstr>GEMİ ACENTELİĞİ YENİLEME EĞİTİM SEMİNERİ   </vt:lpstr>
      <vt:lpstr>GEMİ ACENTELİĞİ YENİLEME EĞİTİM SEMİNERİ   </vt:lpstr>
      <vt:lpstr>GEMİ ACENTELİĞİ YENİLEME EĞİTİM SEMİNERİ   </vt:lpstr>
      <vt:lpstr>GEMİ ACENTELİĞİ YENİLEME EĞİTİM SEMİNERİ   </vt:lpstr>
      <vt:lpstr>  GEMİ ACENTELİĞİ YENİLEME EĞİTİM SEMİNERİ   TARİFE NO: 6 KOMİSYON  </vt:lpstr>
      <vt:lpstr>GEMİ ACENTELİĞİ YENİLEME EĞİTİM SEMİNERİ  TARİFE NO: 7 PRİMAJ  </vt:lpstr>
      <vt:lpstr>GEMİ ACENTELİĞİ YENİLEME EĞİTİM SEMİNERİ  TARİFE NO: 8 DİĞER HİZMET ÜCRETLERİ  </vt:lpstr>
      <vt:lpstr>GEMİ ACENTELİĞİ YENİLEME EĞİTİM SEMİNERİ     </vt:lpstr>
      <vt:lpstr>GEMİ ACENTELİĞİ YENİLEME EĞİTİM SEMİNERİ  MADDE 11: SORUMLULUK </vt:lpstr>
      <vt:lpstr>GEMİ ACENTELİĞİ YENİLEME EĞİTİM SEMİNERİ   </vt:lpstr>
      <vt:lpstr>GEMİ ACENTELİĞİ YENİLEME EĞİTİM SEMİNERİ   </vt:lpstr>
      <vt:lpstr>GEMİ ACENTELİĞİ YENİLEME EĞİTİM SEMİNERİ   </vt:lpstr>
      <vt:lpstr>GEMİ ACENTELİĞİ YENİLEME EĞİTİM SEMİNERİ   </vt:lpstr>
      <vt:lpstr>GEMİ ACENTELİĞİ YENİLEME EĞİTİM SEMİNERİ   </vt:lpstr>
      <vt:lpstr>GEMİ ACENTELİĞİ YENİLEME EĞİTİM SEMİNERİ  SON OLARAK…. </vt:lpstr>
      <vt:lpstr>GEMİ ACENTELİĞİ YENİLEME EĞİTİM SEMİNERİ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GEMİ ACENTELİĞİ YENİLEME EĞİTİM SEMİNERİ</dc:title>
  <dc:creator>Neslihan</dc:creator>
  <cp:lastModifiedBy>yasemin</cp:lastModifiedBy>
  <cp:revision>103</cp:revision>
  <dcterms:created xsi:type="dcterms:W3CDTF">2017-02-22T08:25:53Z</dcterms:created>
  <dcterms:modified xsi:type="dcterms:W3CDTF">2017-03-03T09:46:13Z</dcterms:modified>
</cp:coreProperties>
</file>