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6.jpg" ContentType="image/jpeg"/>
  <Override PartName="/ppt/media/image10.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64" r:id="rId4"/>
    <p:sldId id="263" r:id="rId5"/>
    <p:sldId id="265" r:id="rId6"/>
    <p:sldId id="266" r:id="rId7"/>
    <p:sldId id="268" r:id="rId8"/>
    <p:sldId id="269" r:id="rId9"/>
    <p:sldId id="271" r:id="rId10"/>
    <p:sldId id="272" r:id="rId11"/>
    <p:sldId id="275" r:id="rId12"/>
    <p:sldId id="278" r:id="rId13"/>
    <p:sldId id="279" r:id="rId14"/>
    <p:sldId id="267" r:id="rId15"/>
    <p:sldId id="277" r:id="rId16"/>
    <p:sldId id="280" r:id="rId17"/>
    <p:sldId id="292" r:id="rId18"/>
    <p:sldId id="286" r:id="rId19"/>
    <p:sldId id="287" r:id="rId20"/>
    <p:sldId id="288" r:id="rId21"/>
    <p:sldId id="289" r:id="rId22"/>
    <p:sldId id="290" r:id="rId23"/>
    <p:sldId id="291" r:id="rId24"/>
    <p:sldId id="282" r:id="rId25"/>
    <p:sldId id="281" r:id="rId26"/>
    <p:sldId id="283" r:id="rId27"/>
    <p:sldId id="276" r:id="rId28"/>
    <p:sldId id="285" r:id="rId29"/>
  </p:sldIdLst>
  <p:sldSz cx="10693400" cy="7562850"/>
  <p:notesSz cx="10693400" cy="75628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67" autoAdjust="0"/>
  </p:normalViewPr>
  <p:slideViewPr>
    <p:cSldViewPr>
      <p:cViewPr varScale="1">
        <p:scale>
          <a:sx n="98" d="100"/>
          <a:sy n="98" d="100"/>
        </p:scale>
        <p:origin x="1500" y="90"/>
      </p:cViewPr>
      <p:guideLst>
        <p:guide orient="horz" pos="2880"/>
        <p:guide pos="2160"/>
      </p:guideLst>
    </p:cSldViewPr>
  </p:slideViewPr>
  <p:outlineViewPr>
    <p:cViewPr>
      <p:scale>
        <a:sx n="33" d="100"/>
        <a:sy n="33" d="100"/>
      </p:scale>
      <p:origin x="0" y="-13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35FFD059-2AA6-448C-8E31-24A64ED3A341}" type="datetimeFigureOut">
              <a:rPr lang="tr-TR" smtClean="0"/>
              <a:t>2.12.2021</a:t>
            </a:fld>
            <a:endParaRPr lang="tr-TR"/>
          </a:p>
        </p:txBody>
      </p:sp>
      <p:sp>
        <p:nvSpPr>
          <p:cNvPr id="4" name="Slayt Görüntüsü Yer Tutucusu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96E2A3D0-E880-4B6A-A1E5-4D0F5A507D6F}" type="slidenum">
              <a:rPr lang="tr-TR" smtClean="0"/>
              <a:t>‹#›</a:t>
            </a:fld>
            <a:endParaRPr lang="tr-TR"/>
          </a:p>
        </p:txBody>
      </p:sp>
    </p:spTree>
    <p:extLst>
      <p:ext uri="{BB962C8B-B14F-4D97-AF65-F5344CB8AC3E}">
        <p14:creationId xmlns:p14="http://schemas.microsoft.com/office/powerpoint/2010/main" val="115152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4E5B63"/>
                </a:solidFill>
                <a:latin typeface="MyriadPro-Light"/>
                <a:cs typeface="MyriadPro-Light"/>
              </a:defRPr>
            </a:lvl1pPr>
          </a:lstStyle>
          <a:p>
            <a:pPr marL="12700">
              <a:lnSpc>
                <a:spcPct val="100000"/>
              </a:lnSpc>
              <a:spcBef>
                <a:spcPts val="15"/>
              </a:spcBef>
            </a:pPr>
            <a:r>
              <a:rPr dirty="0"/>
              <a:t>A</a:t>
            </a:r>
          </a:p>
        </p:txBody>
      </p:sp>
      <p:sp>
        <p:nvSpPr>
          <p:cNvPr id="5" name="Holder 5"/>
          <p:cNvSpPr>
            <a:spLocks noGrp="1"/>
          </p:cNvSpPr>
          <p:nvPr>
            <p:ph type="dt" sz="half" idx="6"/>
          </p:nvPr>
        </p:nvSpPr>
        <p:spPr/>
        <p:txBody>
          <a:bodyPr lIns="0" tIns="0" rIns="0" bIns="0"/>
          <a:lstStyle>
            <a:lvl1pPr>
              <a:defRPr sz="700" b="0" i="0">
                <a:solidFill>
                  <a:srgbClr val="4E5B63"/>
                </a:solidFill>
                <a:latin typeface="MyriadPro-Light"/>
                <a:cs typeface="MyriadPro-Light"/>
              </a:defRPr>
            </a:lvl1pPr>
          </a:lstStyle>
          <a:p>
            <a:pPr marL="12700">
              <a:lnSpc>
                <a:spcPct val="100000"/>
              </a:lnSpc>
              <a:spcBef>
                <a:spcPts val="15"/>
              </a:spcBef>
            </a:pPr>
            <a:r>
              <a:rPr dirty="0"/>
              <a:t>I</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CCAE5A"/>
                </a:solidFill>
                <a:latin typeface="MyriadPro-Semibold"/>
                <a:cs typeface="MyriadPro-Semi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4E5B63"/>
                </a:solidFill>
                <a:latin typeface="MyriadPro-Light"/>
                <a:cs typeface="MyriadPro-Light"/>
              </a:defRPr>
            </a:lvl1pPr>
          </a:lstStyle>
          <a:p>
            <a:pPr marL="12700">
              <a:lnSpc>
                <a:spcPct val="100000"/>
              </a:lnSpc>
              <a:spcBef>
                <a:spcPts val="15"/>
              </a:spcBef>
            </a:pPr>
            <a:r>
              <a:rPr dirty="0"/>
              <a:t>A</a:t>
            </a:r>
          </a:p>
        </p:txBody>
      </p:sp>
      <p:sp>
        <p:nvSpPr>
          <p:cNvPr id="5" name="Holder 5"/>
          <p:cNvSpPr>
            <a:spLocks noGrp="1"/>
          </p:cNvSpPr>
          <p:nvPr>
            <p:ph type="dt" sz="half" idx="6"/>
          </p:nvPr>
        </p:nvSpPr>
        <p:spPr/>
        <p:txBody>
          <a:bodyPr lIns="0" tIns="0" rIns="0" bIns="0"/>
          <a:lstStyle>
            <a:lvl1pPr>
              <a:defRPr sz="700" b="0" i="0">
                <a:solidFill>
                  <a:srgbClr val="4E5B63"/>
                </a:solidFill>
                <a:latin typeface="MyriadPro-Light"/>
                <a:cs typeface="MyriadPro-Light"/>
              </a:defRPr>
            </a:lvl1pPr>
          </a:lstStyle>
          <a:p>
            <a:pPr marL="12700">
              <a:lnSpc>
                <a:spcPct val="100000"/>
              </a:lnSpc>
              <a:spcBef>
                <a:spcPts val="15"/>
              </a:spcBef>
            </a:pPr>
            <a:r>
              <a:rPr dirty="0"/>
              <a:t>I</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CCAE5A"/>
                </a:solidFill>
                <a:latin typeface="MyriadPro-Semibold"/>
                <a:cs typeface="MyriadPro-Semibold"/>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00" b="0" i="0">
                <a:solidFill>
                  <a:srgbClr val="4E5B63"/>
                </a:solidFill>
                <a:latin typeface="MyriadPro-Light"/>
                <a:cs typeface="MyriadPro-Light"/>
              </a:defRPr>
            </a:lvl1pPr>
          </a:lstStyle>
          <a:p>
            <a:pPr marL="12700">
              <a:lnSpc>
                <a:spcPct val="100000"/>
              </a:lnSpc>
              <a:spcBef>
                <a:spcPts val="15"/>
              </a:spcBef>
            </a:pPr>
            <a:r>
              <a:rPr dirty="0"/>
              <a:t>A</a:t>
            </a:r>
          </a:p>
        </p:txBody>
      </p:sp>
      <p:sp>
        <p:nvSpPr>
          <p:cNvPr id="6" name="Holder 6"/>
          <p:cNvSpPr>
            <a:spLocks noGrp="1"/>
          </p:cNvSpPr>
          <p:nvPr>
            <p:ph type="dt" sz="half" idx="6"/>
          </p:nvPr>
        </p:nvSpPr>
        <p:spPr/>
        <p:txBody>
          <a:bodyPr lIns="0" tIns="0" rIns="0" bIns="0"/>
          <a:lstStyle>
            <a:lvl1pPr>
              <a:defRPr sz="700" b="0" i="0">
                <a:solidFill>
                  <a:srgbClr val="4E5B63"/>
                </a:solidFill>
                <a:latin typeface="MyriadPro-Light"/>
                <a:cs typeface="MyriadPro-Light"/>
              </a:defRPr>
            </a:lvl1pPr>
          </a:lstStyle>
          <a:p>
            <a:pPr marL="12700">
              <a:lnSpc>
                <a:spcPct val="100000"/>
              </a:lnSpc>
              <a:spcBef>
                <a:spcPts val="15"/>
              </a:spcBef>
            </a:pPr>
            <a:r>
              <a:rPr dirty="0"/>
              <a:t>I</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282001" y="12"/>
            <a:ext cx="8127997" cy="2286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257101" y="7412811"/>
            <a:ext cx="177800" cy="147320"/>
          </a:xfrm>
          <a:custGeom>
            <a:avLst/>
            <a:gdLst/>
            <a:ahLst/>
            <a:cxnLst/>
            <a:rect l="l" t="t" r="r" b="b"/>
            <a:pathLst>
              <a:path w="177800" h="147320">
                <a:moveTo>
                  <a:pt x="0" y="147193"/>
                </a:moveTo>
                <a:lnTo>
                  <a:pt x="177787" y="147193"/>
                </a:lnTo>
                <a:lnTo>
                  <a:pt x="177787" y="0"/>
                </a:lnTo>
                <a:lnTo>
                  <a:pt x="0" y="0"/>
                </a:lnTo>
                <a:lnTo>
                  <a:pt x="0" y="147193"/>
                </a:lnTo>
                <a:close/>
              </a:path>
            </a:pathLst>
          </a:custGeom>
          <a:solidFill>
            <a:srgbClr val="90191C"/>
          </a:solidFill>
        </p:spPr>
        <p:txBody>
          <a:bodyPr wrap="square" lIns="0" tIns="0" rIns="0" bIns="0" rtlCol="0"/>
          <a:lstStyle/>
          <a:p>
            <a:endParaRPr/>
          </a:p>
        </p:txBody>
      </p:sp>
      <p:sp>
        <p:nvSpPr>
          <p:cNvPr id="18" name="bk object 18"/>
          <p:cNvSpPr/>
          <p:nvPr/>
        </p:nvSpPr>
        <p:spPr>
          <a:xfrm>
            <a:off x="0" y="3710373"/>
            <a:ext cx="10692001" cy="3849631"/>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3557714" y="207010"/>
            <a:ext cx="3630167" cy="3230879"/>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500" b="1" i="0">
                <a:solidFill>
                  <a:srgbClr val="CCAE5A"/>
                </a:solidFill>
                <a:latin typeface="MyriadPro-Semibold"/>
                <a:cs typeface="MyriadPro-Semibold"/>
              </a:defRPr>
            </a:lvl1pPr>
          </a:lstStyle>
          <a:p>
            <a:endParaRPr/>
          </a:p>
        </p:txBody>
      </p:sp>
      <p:sp>
        <p:nvSpPr>
          <p:cNvPr id="3" name="Holder 3"/>
          <p:cNvSpPr>
            <a:spLocks noGrp="1"/>
          </p:cNvSpPr>
          <p:nvPr>
            <p:ph type="ftr" sz="quarter" idx="5"/>
          </p:nvPr>
        </p:nvSpPr>
        <p:spPr/>
        <p:txBody>
          <a:bodyPr lIns="0" tIns="0" rIns="0" bIns="0"/>
          <a:lstStyle>
            <a:lvl1pPr>
              <a:defRPr sz="700" b="0" i="0">
                <a:solidFill>
                  <a:srgbClr val="4E5B63"/>
                </a:solidFill>
                <a:latin typeface="MyriadPro-Light"/>
                <a:cs typeface="MyriadPro-Light"/>
              </a:defRPr>
            </a:lvl1pPr>
          </a:lstStyle>
          <a:p>
            <a:pPr marL="12700">
              <a:lnSpc>
                <a:spcPct val="100000"/>
              </a:lnSpc>
              <a:spcBef>
                <a:spcPts val="15"/>
              </a:spcBef>
            </a:pPr>
            <a:r>
              <a:rPr dirty="0"/>
              <a:t>A</a:t>
            </a:r>
          </a:p>
        </p:txBody>
      </p:sp>
      <p:sp>
        <p:nvSpPr>
          <p:cNvPr id="4" name="Holder 4"/>
          <p:cNvSpPr>
            <a:spLocks noGrp="1"/>
          </p:cNvSpPr>
          <p:nvPr>
            <p:ph type="dt" sz="half" idx="6"/>
          </p:nvPr>
        </p:nvSpPr>
        <p:spPr/>
        <p:txBody>
          <a:bodyPr lIns="0" tIns="0" rIns="0" bIns="0"/>
          <a:lstStyle>
            <a:lvl1pPr>
              <a:defRPr sz="700" b="0" i="0">
                <a:solidFill>
                  <a:srgbClr val="4E5B63"/>
                </a:solidFill>
                <a:latin typeface="MyriadPro-Light"/>
                <a:cs typeface="MyriadPro-Light"/>
              </a:defRPr>
            </a:lvl1pPr>
          </a:lstStyle>
          <a:p>
            <a:pPr marL="12700">
              <a:lnSpc>
                <a:spcPct val="100000"/>
              </a:lnSpc>
              <a:spcBef>
                <a:spcPts val="15"/>
              </a:spcBef>
            </a:pPr>
            <a:r>
              <a:rPr dirty="0"/>
              <a:t>I</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0" i="0">
                <a:solidFill>
                  <a:srgbClr val="4E5B63"/>
                </a:solidFill>
                <a:latin typeface="MyriadPro-Light"/>
                <a:cs typeface="MyriadPro-Light"/>
              </a:defRPr>
            </a:lvl1pPr>
          </a:lstStyle>
          <a:p>
            <a:pPr marL="12700">
              <a:lnSpc>
                <a:spcPct val="100000"/>
              </a:lnSpc>
              <a:spcBef>
                <a:spcPts val="15"/>
              </a:spcBef>
            </a:pPr>
            <a:r>
              <a:rPr dirty="0"/>
              <a:t>A</a:t>
            </a:r>
          </a:p>
        </p:txBody>
      </p:sp>
      <p:sp>
        <p:nvSpPr>
          <p:cNvPr id="3" name="Holder 3"/>
          <p:cNvSpPr>
            <a:spLocks noGrp="1"/>
          </p:cNvSpPr>
          <p:nvPr>
            <p:ph type="dt" sz="half" idx="6"/>
          </p:nvPr>
        </p:nvSpPr>
        <p:spPr/>
        <p:txBody>
          <a:bodyPr lIns="0" tIns="0" rIns="0" bIns="0"/>
          <a:lstStyle>
            <a:lvl1pPr>
              <a:defRPr sz="700" b="0" i="0">
                <a:solidFill>
                  <a:srgbClr val="4E5B63"/>
                </a:solidFill>
                <a:latin typeface="MyriadPro-Light"/>
                <a:cs typeface="MyriadPro-Light"/>
              </a:defRPr>
            </a:lvl1pPr>
          </a:lstStyle>
          <a:p>
            <a:pPr marL="12700">
              <a:lnSpc>
                <a:spcPct val="100000"/>
              </a:lnSpc>
              <a:spcBef>
                <a:spcPts val="15"/>
              </a:spcBef>
            </a:pPr>
            <a:r>
              <a:rPr dirty="0"/>
              <a:t>I</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61655" y="949898"/>
            <a:ext cx="6970089" cy="787400"/>
          </a:xfrm>
          <a:prstGeom prst="rect">
            <a:avLst/>
          </a:prstGeom>
        </p:spPr>
        <p:txBody>
          <a:bodyPr wrap="square" lIns="0" tIns="0" rIns="0" bIns="0">
            <a:spAutoFit/>
          </a:bodyPr>
          <a:lstStyle>
            <a:lvl1pPr>
              <a:defRPr sz="2500" b="1" i="0">
                <a:solidFill>
                  <a:srgbClr val="CCAE5A"/>
                </a:solidFill>
                <a:latin typeface="MyriadPro-Semibold"/>
                <a:cs typeface="MyriadPro-Semibold"/>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868520" y="7179081"/>
            <a:ext cx="77469" cy="126365"/>
          </a:xfrm>
          <a:prstGeom prst="rect">
            <a:avLst/>
          </a:prstGeom>
        </p:spPr>
        <p:txBody>
          <a:bodyPr wrap="square" lIns="0" tIns="0" rIns="0" bIns="0">
            <a:spAutoFit/>
          </a:bodyPr>
          <a:lstStyle>
            <a:lvl1pPr>
              <a:defRPr sz="700" b="0" i="0">
                <a:solidFill>
                  <a:srgbClr val="4E5B63"/>
                </a:solidFill>
                <a:latin typeface="MyriadPro-Light"/>
                <a:cs typeface="MyriadPro-Light"/>
              </a:defRPr>
            </a:lvl1pPr>
          </a:lstStyle>
          <a:p>
            <a:pPr marL="12700">
              <a:lnSpc>
                <a:spcPct val="100000"/>
              </a:lnSpc>
              <a:spcBef>
                <a:spcPts val="15"/>
              </a:spcBef>
            </a:pPr>
            <a:r>
              <a:rPr dirty="0"/>
              <a:t>A</a:t>
            </a:r>
          </a:p>
        </p:txBody>
      </p:sp>
      <p:sp>
        <p:nvSpPr>
          <p:cNvPr id="5" name="Holder 5"/>
          <p:cNvSpPr>
            <a:spLocks noGrp="1"/>
          </p:cNvSpPr>
          <p:nvPr>
            <p:ph type="dt" sz="half" idx="6"/>
          </p:nvPr>
        </p:nvSpPr>
        <p:spPr>
          <a:xfrm>
            <a:off x="2669865" y="7179081"/>
            <a:ext cx="44450" cy="126365"/>
          </a:xfrm>
          <a:prstGeom prst="rect">
            <a:avLst/>
          </a:prstGeom>
        </p:spPr>
        <p:txBody>
          <a:bodyPr wrap="square" lIns="0" tIns="0" rIns="0" bIns="0">
            <a:spAutoFit/>
          </a:bodyPr>
          <a:lstStyle>
            <a:lvl1pPr>
              <a:defRPr sz="700" b="0" i="0">
                <a:solidFill>
                  <a:srgbClr val="4E5B63"/>
                </a:solidFill>
                <a:latin typeface="MyriadPro-Light"/>
                <a:cs typeface="MyriadPro-Light"/>
              </a:defRPr>
            </a:lvl1pPr>
          </a:lstStyle>
          <a:p>
            <a:pPr marL="12700">
              <a:lnSpc>
                <a:spcPct val="100000"/>
              </a:lnSpc>
              <a:spcBef>
                <a:spcPts val="15"/>
              </a:spcBef>
            </a:pPr>
            <a:r>
              <a:rPr dirty="0"/>
              <a:t>I</a:t>
            </a:r>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ticaret.gov.tr/gumruk-islemleri/dijital-gumruk-uygulamalari/liman-tek-pencere-sistemi/kodlar"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ltp@uab.gov.tr" TargetMode="External"/><Relationship Id="rId2" Type="http://schemas.openxmlformats.org/officeDocument/2006/relationships/hyperlink" Target="https://denizcilik.uab.gov.tr/tehlikeli"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9119" y="3095625"/>
            <a:ext cx="8678118" cy="1360309"/>
          </a:xfrm>
          <a:prstGeom prst="rect">
            <a:avLst/>
          </a:prstGeom>
        </p:spPr>
        <p:txBody>
          <a:bodyPr vert="horz" wrap="square" lIns="0" tIns="12065" rIns="0" bIns="0" rtlCol="0">
            <a:spAutoFit/>
          </a:bodyPr>
          <a:lstStyle/>
          <a:p>
            <a:pPr marL="12700" marR="5080" algn="ctr">
              <a:lnSpc>
                <a:spcPct val="100800"/>
              </a:lnSpc>
              <a:spcBef>
                <a:spcPts val="95"/>
              </a:spcBef>
            </a:pPr>
            <a:r>
              <a:rPr lang="tr-TR" sz="2800" dirty="0">
                <a:latin typeface="Myriad Pro"/>
                <a:cs typeface="Myriad Pro"/>
              </a:rPr>
              <a:t>DENİZCİLİK GENEL MÜDÜRLÜĞÜ</a:t>
            </a:r>
            <a:br>
              <a:rPr lang="tr-TR" sz="2000" dirty="0">
                <a:latin typeface="Myriad Pro"/>
                <a:cs typeface="Myriad Pro"/>
              </a:rPr>
            </a:br>
            <a:br>
              <a:rPr lang="tr-TR" sz="2000" dirty="0">
                <a:latin typeface="Myriad Pro"/>
                <a:cs typeface="Myriad Pro"/>
              </a:rPr>
            </a:br>
            <a:br>
              <a:rPr lang="tr-TR" sz="2000" dirty="0">
                <a:latin typeface="Myriad Pro"/>
                <a:cs typeface="Myriad Pro"/>
              </a:rPr>
            </a:br>
            <a:r>
              <a:rPr lang="tr-TR" sz="2000" dirty="0">
                <a:latin typeface="Myriad Pro"/>
                <a:cs typeface="Myriad Pro"/>
              </a:rPr>
              <a:t>DENİZYOLUYLA TAŞINAN TEHLİKELİ YÜKLER</a:t>
            </a:r>
            <a:endParaRPr sz="2000" dirty="0">
              <a:latin typeface="Myriad Pro"/>
              <a:cs typeface="Myriad Pro"/>
            </a:endParaRPr>
          </a:p>
        </p:txBody>
      </p:sp>
      <p:sp>
        <p:nvSpPr>
          <p:cNvPr id="3" name="object 3"/>
          <p:cNvSpPr txBox="1"/>
          <p:nvPr/>
        </p:nvSpPr>
        <p:spPr>
          <a:xfrm>
            <a:off x="320593" y="7179081"/>
            <a:ext cx="6731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T</a:t>
            </a:r>
            <a:endParaRPr sz="700">
              <a:latin typeface="MyriadPro-Light"/>
              <a:cs typeface="MyriadPro-Light"/>
            </a:endParaRPr>
          </a:p>
        </p:txBody>
      </p:sp>
      <p:sp>
        <p:nvSpPr>
          <p:cNvPr id="4" name="object 4"/>
          <p:cNvSpPr txBox="1"/>
          <p:nvPr/>
        </p:nvSpPr>
        <p:spPr>
          <a:xfrm>
            <a:off x="580181" y="7179081"/>
            <a:ext cx="4127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t>
            </a:r>
            <a:endParaRPr sz="700">
              <a:latin typeface="MyriadPro-Light"/>
              <a:cs typeface="MyriadPro-Light"/>
            </a:endParaRPr>
          </a:p>
        </p:txBody>
      </p:sp>
      <p:sp>
        <p:nvSpPr>
          <p:cNvPr id="5" name="object 5"/>
          <p:cNvSpPr txBox="1"/>
          <p:nvPr/>
        </p:nvSpPr>
        <p:spPr>
          <a:xfrm>
            <a:off x="817900" y="7179081"/>
            <a:ext cx="7620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C</a:t>
            </a:r>
            <a:endParaRPr sz="700">
              <a:latin typeface="MyriadPro-Light"/>
              <a:cs typeface="MyriadPro-Light"/>
            </a:endParaRPr>
          </a:p>
        </p:txBody>
      </p:sp>
      <p:sp>
        <p:nvSpPr>
          <p:cNvPr id="6" name="object 6"/>
          <p:cNvSpPr txBox="1"/>
          <p:nvPr/>
        </p:nvSpPr>
        <p:spPr>
          <a:xfrm>
            <a:off x="1090823" y="7179081"/>
            <a:ext cx="4127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t>
            </a:r>
            <a:endParaRPr sz="700">
              <a:latin typeface="MyriadPro-Light"/>
              <a:cs typeface="MyriadPro-Light"/>
            </a:endParaRPr>
          </a:p>
        </p:txBody>
      </p:sp>
      <p:sp>
        <p:nvSpPr>
          <p:cNvPr id="7" name="object 7"/>
          <p:cNvSpPr txBox="1"/>
          <p:nvPr/>
        </p:nvSpPr>
        <p:spPr>
          <a:xfrm>
            <a:off x="1328541" y="7179081"/>
            <a:ext cx="8128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U</a:t>
            </a:r>
            <a:endParaRPr sz="700">
              <a:latin typeface="MyriadPro-Light"/>
              <a:cs typeface="MyriadPro-Light"/>
            </a:endParaRPr>
          </a:p>
        </p:txBody>
      </p:sp>
      <p:sp>
        <p:nvSpPr>
          <p:cNvPr id="8" name="object 8"/>
          <p:cNvSpPr txBox="1"/>
          <p:nvPr/>
        </p:nvSpPr>
        <p:spPr>
          <a:xfrm>
            <a:off x="1606443" y="7179081"/>
            <a:ext cx="6540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L</a:t>
            </a:r>
            <a:endParaRPr sz="700">
              <a:latin typeface="MyriadPro-Light"/>
              <a:cs typeface="MyriadPro-Light"/>
            </a:endParaRPr>
          </a:p>
        </p:txBody>
      </p:sp>
      <p:sp>
        <p:nvSpPr>
          <p:cNvPr id="9" name="object 9"/>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A</a:t>
            </a:r>
          </a:p>
        </p:txBody>
      </p:sp>
      <p:sp>
        <p:nvSpPr>
          <p:cNvPr id="10" name="object 10"/>
          <p:cNvSpPr txBox="1"/>
          <p:nvPr/>
        </p:nvSpPr>
        <p:spPr>
          <a:xfrm>
            <a:off x="2142776" y="7179081"/>
            <a:ext cx="6667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Ş</a:t>
            </a:r>
            <a:endParaRPr sz="700">
              <a:latin typeface="MyriadPro-Light"/>
              <a:cs typeface="MyriadPro-Light"/>
            </a:endParaRPr>
          </a:p>
        </p:txBody>
      </p:sp>
      <p:sp>
        <p:nvSpPr>
          <p:cNvPr id="11" name="object 11"/>
          <p:cNvSpPr txBox="1"/>
          <p:nvPr/>
        </p:nvSpPr>
        <p:spPr>
          <a:xfrm>
            <a:off x="2406276" y="7179081"/>
            <a:ext cx="6731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T</a:t>
            </a:r>
            <a:endParaRPr sz="700">
              <a:latin typeface="MyriadPro-Light"/>
              <a:cs typeface="MyriadPro-Light"/>
            </a:endParaRPr>
          </a:p>
        </p:txBody>
      </p:sp>
      <p:sp>
        <p:nvSpPr>
          <p:cNvPr id="12" name="object 12"/>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I</a:t>
            </a:r>
          </a:p>
        </p:txBody>
      </p:sp>
      <p:sp>
        <p:nvSpPr>
          <p:cNvPr id="13" name="object 13"/>
          <p:cNvSpPr txBox="1"/>
          <p:nvPr/>
        </p:nvSpPr>
        <p:spPr>
          <a:xfrm>
            <a:off x="2910873" y="7179081"/>
            <a:ext cx="7048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R</a:t>
            </a:r>
            <a:endParaRPr sz="700">
              <a:latin typeface="MyriadPro-Light"/>
              <a:cs typeface="MyriadPro-Light"/>
            </a:endParaRPr>
          </a:p>
        </p:txBody>
      </p:sp>
      <p:sp>
        <p:nvSpPr>
          <p:cNvPr id="14" name="object 14"/>
          <p:cNvSpPr txBox="1"/>
          <p:nvPr/>
        </p:nvSpPr>
        <p:spPr>
          <a:xfrm>
            <a:off x="3178017" y="7179081"/>
            <a:ext cx="9461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M</a:t>
            </a:r>
            <a:endParaRPr sz="700">
              <a:latin typeface="MyriadPro-Light"/>
              <a:cs typeface="MyriadPro-Light"/>
            </a:endParaRPr>
          </a:p>
        </p:txBody>
      </p:sp>
      <p:sp>
        <p:nvSpPr>
          <p:cNvPr id="15" name="object 15"/>
          <p:cNvSpPr txBox="1"/>
          <p:nvPr/>
        </p:nvSpPr>
        <p:spPr>
          <a:xfrm>
            <a:off x="3468187" y="7179081"/>
            <a:ext cx="7747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a:t>
            </a:r>
            <a:endParaRPr sz="700">
              <a:latin typeface="MyriadPro-Light"/>
              <a:cs typeface="MyriadPro-Light"/>
            </a:endParaRPr>
          </a:p>
        </p:txBody>
      </p:sp>
      <p:sp>
        <p:nvSpPr>
          <p:cNvPr id="16" name="object 16"/>
          <p:cNvSpPr txBox="1"/>
          <p:nvPr/>
        </p:nvSpPr>
        <p:spPr>
          <a:xfrm>
            <a:off x="3981051" y="7179081"/>
            <a:ext cx="7112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V</a:t>
            </a:r>
            <a:endParaRPr sz="700">
              <a:latin typeface="MyriadPro-Light"/>
              <a:cs typeface="MyriadPro-Light"/>
            </a:endParaRPr>
          </a:p>
        </p:txBody>
      </p:sp>
      <p:sp>
        <p:nvSpPr>
          <p:cNvPr id="17" name="object 17"/>
          <p:cNvSpPr txBox="1"/>
          <p:nvPr/>
        </p:nvSpPr>
        <p:spPr>
          <a:xfrm>
            <a:off x="4248551" y="7179081"/>
            <a:ext cx="6731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E</a:t>
            </a:r>
            <a:endParaRPr sz="700">
              <a:latin typeface="MyriadPro-Light"/>
              <a:cs typeface="MyriadPro-Light"/>
            </a:endParaRPr>
          </a:p>
        </p:txBody>
      </p:sp>
      <p:sp>
        <p:nvSpPr>
          <p:cNvPr id="18" name="object 18"/>
          <p:cNvSpPr txBox="1"/>
          <p:nvPr/>
        </p:nvSpPr>
        <p:spPr>
          <a:xfrm>
            <a:off x="4753947" y="7179081"/>
            <a:ext cx="7747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a:t>
            </a:r>
            <a:endParaRPr sz="700">
              <a:latin typeface="MyriadPro-Light"/>
              <a:cs typeface="MyriadPro-Light"/>
            </a:endParaRPr>
          </a:p>
        </p:txBody>
      </p:sp>
      <p:sp>
        <p:nvSpPr>
          <p:cNvPr id="19" name="object 19"/>
          <p:cNvSpPr txBox="1"/>
          <p:nvPr/>
        </p:nvSpPr>
        <p:spPr>
          <a:xfrm>
            <a:off x="5028204" y="7179081"/>
            <a:ext cx="6540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L</a:t>
            </a:r>
            <a:endParaRPr sz="700">
              <a:latin typeface="MyriadPro-Light"/>
              <a:cs typeface="MyriadPro-Light"/>
            </a:endParaRPr>
          </a:p>
        </p:txBody>
      </p:sp>
      <p:sp>
        <p:nvSpPr>
          <p:cNvPr id="20" name="object 20"/>
          <p:cNvSpPr txBox="1"/>
          <p:nvPr/>
        </p:nvSpPr>
        <p:spPr>
          <a:xfrm>
            <a:off x="5283347" y="7179081"/>
            <a:ext cx="6731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T</a:t>
            </a:r>
            <a:endParaRPr sz="700">
              <a:latin typeface="MyriadPro-Light"/>
              <a:cs typeface="MyriadPro-Light"/>
            </a:endParaRPr>
          </a:p>
        </p:txBody>
      </p:sp>
      <p:sp>
        <p:nvSpPr>
          <p:cNvPr id="21" name="object 21"/>
          <p:cNvSpPr txBox="1"/>
          <p:nvPr/>
        </p:nvSpPr>
        <p:spPr>
          <a:xfrm>
            <a:off x="5550491" y="7179081"/>
            <a:ext cx="7048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Y</a:t>
            </a:r>
            <a:endParaRPr sz="700">
              <a:latin typeface="MyriadPro-Light"/>
              <a:cs typeface="MyriadPro-Light"/>
            </a:endParaRPr>
          </a:p>
        </p:txBody>
      </p:sp>
      <p:sp>
        <p:nvSpPr>
          <p:cNvPr id="22" name="object 22"/>
          <p:cNvSpPr txBox="1"/>
          <p:nvPr/>
        </p:nvSpPr>
        <p:spPr>
          <a:xfrm>
            <a:off x="5810879" y="7179081"/>
            <a:ext cx="7747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a:t>
            </a:r>
            <a:endParaRPr sz="700">
              <a:latin typeface="MyriadPro-Light"/>
              <a:cs typeface="MyriadPro-Light"/>
            </a:endParaRPr>
          </a:p>
        </p:txBody>
      </p:sp>
      <p:sp>
        <p:nvSpPr>
          <p:cNvPr id="23" name="object 23"/>
          <p:cNvSpPr txBox="1"/>
          <p:nvPr/>
        </p:nvSpPr>
        <p:spPr>
          <a:xfrm>
            <a:off x="6085136" y="7179081"/>
            <a:ext cx="7048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P</a:t>
            </a:r>
            <a:endParaRPr sz="700">
              <a:latin typeface="MyriadPro-Light"/>
              <a:cs typeface="MyriadPro-Light"/>
            </a:endParaRPr>
          </a:p>
        </p:txBody>
      </p:sp>
      <p:sp>
        <p:nvSpPr>
          <p:cNvPr id="24" name="object 24"/>
          <p:cNvSpPr txBox="1"/>
          <p:nvPr/>
        </p:nvSpPr>
        <p:spPr>
          <a:xfrm>
            <a:off x="6352014" y="7179081"/>
            <a:ext cx="4445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I</a:t>
            </a:r>
            <a:endParaRPr sz="700">
              <a:latin typeface="MyriadPro-Light"/>
              <a:cs typeface="MyriadPro-Light"/>
            </a:endParaRPr>
          </a:p>
        </p:txBody>
      </p:sp>
      <p:sp>
        <p:nvSpPr>
          <p:cNvPr id="25" name="object 25"/>
          <p:cNvSpPr txBox="1"/>
          <p:nvPr/>
        </p:nvSpPr>
        <p:spPr>
          <a:xfrm>
            <a:off x="6834740" y="7179081"/>
            <a:ext cx="7048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B</a:t>
            </a:r>
            <a:endParaRPr sz="700">
              <a:latin typeface="MyriadPro-Light"/>
              <a:cs typeface="MyriadPro-Light"/>
            </a:endParaRPr>
          </a:p>
        </p:txBody>
      </p:sp>
      <p:sp>
        <p:nvSpPr>
          <p:cNvPr id="26" name="object 26"/>
          <p:cNvSpPr txBox="1"/>
          <p:nvPr/>
        </p:nvSpPr>
        <p:spPr>
          <a:xfrm>
            <a:off x="7101885" y="7179081"/>
            <a:ext cx="7747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a:t>
            </a:r>
            <a:endParaRPr sz="700">
              <a:latin typeface="MyriadPro-Light"/>
              <a:cs typeface="MyriadPro-Light"/>
            </a:endParaRPr>
          </a:p>
        </p:txBody>
      </p:sp>
      <p:sp>
        <p:nvSpPr>
          <p:cNvPr id="27" name="object 27"/>
          <p:cNvSpPr txBox="1"/>
          <p:nvPr/>
        </p:nvSpPr>
        <p:spPr>
          <a:xfrm>
            <a:off x="7376142" y="7179081"/>
            <a:ext cx="6985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K</a:t>
            </a:r>
            <a:endParaRPr sz="700">
              <a:latin typeface="MyriadPro-Light"/>
              <a:cs typeface="MyriadPro-Light"/>
            </a:endParaRPr>
          </a:p>
        </p:txBody>
      </p:sp>
      <p:sp>
        <p:nvSpPr>
          <p:cNvPr id="28" name="object 28"/>
          <p:cNvSpPr txBox="1"/>
          <p:nvPr/>
        </p:nvSpPr>
        <p:spPr>
          <a:xfrm>
            <a:off x="7643455" y="7179081"/>
            <a:ext cx="7747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a:t>
            </a:r>
            <a:endParaRPr sz="700">
              <a:latin typeface="MyriadPro-Light"/>
              <a:cs typeface="MyriadPro-Light"/>
            </a:endParaRPr>
          </a:p>
        </p:txBody>
      </p:sp>
      <p:sp>
        <p:nvSpPr>
          <p:cNvPr id="29" name="object 29"/>
          <p:cNvSpPr txBox="1"/>
          <p:nvPr/>
        </p:nvSpPr>
        <p:spPr>
          <a:xfrm>
            <a:off x="7917712" y="7179081"/>
            <a:ext cx="8255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N</a:t>
            </a:r>
            <a:endParaRPr sz="700">
              <a:latin typeface="MyriadPro-Light"/>
              <a:cs typeface="MyriadPro-Light"/>
            </a:endParaRPr>
          </a:p>
        </p:txBody>
      </p:sp>
      <p:sp>
        <p:nvSpPr>
          <p:cNvPr id="30" name="object 30"/>
          <p:cNvSpPr txBox="1"/>
          <p:nvPr/>
        </p:nvSpPr>
        <p:spPr>
          <a:xfrm>
            <a:off x="8196680" y="7179081"/>
            <a:ext cx="6540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L</a:t>
            </a:r>
            <a:endParaRPr sz="700">
              <a:latin typeface="MyriadPro-Light"/>
              <a:cs typeface="MyriadPro-Light"/>
            </a:endParaRPr>
          </a:p>
        </p:txBody>
      </p:sp>
      <p:sp>
        <p:nvSpPr>
          <p:cNvPr id="31" name="object 31"/>
          <p:cNvSpPr txBox="1"/>
          <p:nvPr/>
        </p:nvSpPr>
        <p:spPr>
          <a:xfrm>
            <a:off x="8458757" y="7179081"/>
            <a:ext cx="4445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I</a:t>
            </a:r>
            <a:endParaRPr sz="700">
              <a:latin typeface="MyriadPro-Light"/>
              <a:cs typeface="MyriadPro-Light"/>
            </a:endParaRPr>
          </a:p>
        </p:txBody>
      </p:sp>
      <p:sp>
        <p:nvSpPr>
          <p:cNvPr id="32" name="object 32"/>
          <p:cNvSpPr txBox="1"/>
          <p:nvPr/>
        </p:nvSpPr>
        <p:spPr>
          <a:xfrm>
            <a:off x="8699765" y="7179081"/>
            <a:ext cx="8128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Ğ</a:t>
            </a:r>
            <a:endParaRPr sz="700">
              <a:latin typeface="MyriadPro-Light"/>
              <a:cs typeface="MyriadPro-Light"/>
            </a:endParaRPr>
          </a:p>
        </p:txBody>
      </p:sp>
      <p:sp>
        <p:nvSpPr>
          <p:cNvPr id="33" name="object 33"/>
          <p:cNvSpPr txBox="1"/>
          <p:nvPr/>
        </p:nvSpPr>
        <p:spPr>
          <a:xfrm>
            <a:off x="8977489" y="7179081"/>
            <a:ext cx="4445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I</a:t>
            </a:r>
            <a:endParaRPr sz="700">
              <a:latin typeface="MyriadPro-Light"/>
              <a:cs typeface="MyriadPro-Light"/>
            </a:endParaRPr>
          </a:p>
        </p:txBody>
      </p:sp>
      <p:sp>
        <p:nvSpPr>
          <p:cNvPr id="34" name="object 34"/>
          <p:cNvSpPr txBox="1"/>
          <p:nvPr/>
        </p:nvSpPr>
        <p:spPr>
          <a:xfrm>
            <a:off x="9460224" y="7176592"/>
            <a:ext cx="80645" cy="129539"/>
          </a:xfrm>
          <a:prstGeom prst="rect">
            <a:avLst/>
          </a:prstGeom>
        </p:spPr>
        <p:txBody>
          <a:bodyPr vert="horz" wrap="square" lIns="0" tIns="4445" rIns="0" bIns="0" rtlCol="0">
            <a:spAutoFit/>
          </a:bodyPr>
          <a:lstStyle/>
          <a:p>
            <a:pPr marL="12700">
              <a:lnSpc>
                <a:spcPct val="100000"/>
              </a:lnSpc>
              <a:spcBef>
                <a:spcPts val="35"/>
              </a:spcBef>
            </a:pPr>
            <a:r>
              <a:rPr sz="700" b="1" dirty="0">
                <a:solidFill>
                  <a:srgbClr val="C09C2B"/>
                </a:solidFill>
                <a:latin typeface="MyriadPro-BlackSemiExt"/>
                <a:cs typeface="MyriadPro-BlackSemiExt"/>
              </a:rPr>
              <a:t>2</a:t>
            </a:r>
            <a:endParaRPr sz="700">
              <a:latin typeface="MyriadPro-BlackSemiExt"/>
              <a:cs typeface="MyriadPro-BlackSemiExt"/>
            </a:endParaRPr>
          </a:p>
        </p:txBody>
      </p:sp>
      <p:sp>
        <p:nvSpPr>
          <p:cNvPr id="35" name="object 35"/>
          <p:cNvSpPr txBox="1"/>
          <p:nvPr/>
        </p:nvSpPr>
        <p:spPr>
          <a:xfrm>
            <a:off x="9737237" y="7176592"/>
            <a:ext cx="80645" cy="129539"/>
          </a:xfrm>
          <a:prstGeom prst="rect">
            <a:avLst/>
          </a:prstGeom>
        </p:spPr>
        <p:txBody>
          <a:bodyPr vert="horz" wrap="square" lIns="0" tIns="4445" rIns="0" bIns="0" rtlCol="0">
            <a:spAutoFit/>
          </a:bodyPr>
          <a:lstStyle/>
          <a:p>
            <a:pPr marL="12700">
              <a:lnSpc>
                <a:spcPct val="100000"/>
              </a:lnSpc>
              <a:spcBef>
                <a:spcPts val="35"/>
              </a:spcBef>
            </a:pPr>
            <a:r>
              <a:rPr sz="700" b="1" dirty="0">
                <a:solidFill>
                  <a:srgbClr val="C09C2B"/>
                </a:solidFill>
                <a:latin typeface="MyriadPro-BlackSemiExt"/>
                <a:cs typeface="MyriadPro-BlackSemiExt"/>
              </a:rPr>
              <a:t>0</a:t>
            </a:r>
            <a:endParaRPr sz="700">
              <a:latin typeface="MyriadPro-BlackSemiExt"/>
              <a:cs typeface="MyriadPro-BlackSemiExt"/>
            </a:endParaRPr>
          </a:p>
        </p:txBody>
      </p:sp>
      <p:sp>
        <p:nvSpPr>
          <p:cNvPr id="36" name="object 36"/>
          <p:cNvSpPr txBox="1"/>
          <p:nvPr/>
        </p:nvSpPr>
        <p:spPr>
          <a:xfrm>
            <a:off x="10014249" y="7176592"/>
            <a:ext cx="80645" cy="112210"/>
          </a:xfrm>
          <a:prstGeom prst="rect">
            <a:avLst/>
          </a:prstGeom>
        </p:spPr>
        <p:txBody>
          <a:bodyPr vert="horz" wrap="square" lIns="0" tIns="4445" rIns="0" bIns="0" rtlCol="0">
            <a:spAutoFit/>
          </a:bodyPr>
          <a:lstStyle/>
          <a:p>
            <a:pPr marL="12700">
              <a:lnSpc>
                <a:spcPct val="100000"/>
              </a:lnSpc>
              <a:spcBef>
                <a:spcPts val="35"/>
              </a:spcBef>
            </a:pPr>
            <a:r>
              <a:rPr lang="tr-TR" sz="700" b="1" dirty="0">
                <a:solidFill>
                  <a:srgbClr val="C09C2B"/>
                </a:solidFill>
                <a:latin typeface="MyriadPro-BlackSemiExt"/>
                <a:cs typeface="MyriadPro-BlackSemiExt"/>
              </a:rPr>
              <a:t>2</a:t>
            </a:r>
            <a:endParaRPr sz="700" dirty="0">
              <a:latin typeface="MyriadPro-BlackSemiExt"/>
              <a:cs typeface="MyriadPro-BlackSemiExt"/>
            </a:endParaRPr>
          </a:p>
        </p:txBody>
      </p:sp>
      <p:sp>
        <p:nvSpPr>
          <p:cNvPr id="37" name="object 37"/>
          <p:cNvSpPr txBox="1"/>
          <p:nvPr/>
        </p:nvSpPr>
        <p:spPr>
          <a:xfrm>
            <a:off x="10291261" y="7176592"/>
            <a:ext cx="80645" cy="112210"/>
          </a:xfrm>
          <a:prstGeom prst="rect">
            <a:avLst/>
          </a:prstGeom>
        </p:spPr>
        <p:txBody>
          <a:bodyPr vert="horz" wrap="square" lIns="0" tIns="4445" rIns="0" bIns="0" rtlCol="0">
            <a:spAutoFit/>
          </a:bodyPr>
          <a:lstStyle/>
          <a:p>
            <a:pPr marL="12700">
              <a:lnSpc>
                <a:spcPct val="100000"/>
              </a:lnSpc>
              <a:spcBef>
                <a:spcPts val="35"/>
              </a:spcBef>
            </a:pPr>
            <a:r>
              <a:rPr lang="tr-TR" sz="700" b="1" dirty="0">
                <a:solidFill>
                  <a:srgbClr val="C09C2B"/>
                </a:solidFill>
                <a:latin typeface="MyriadPro-BlackSemiExt"/>
                <a:cs typeface="MyriadPro-BlackSemiExt"/>
              </a:rPr>
              <a:t>1</a:t>
            </a:r>
            <a:endParaRPr sz="700" dirty="0">
              <a:latin typeface="MyriadPro-BlackSemiExt"/>
              <a:cs typeface="MyriadPro-BlackSemiEx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B79275-1A37-4871-8A03-2D447888A464}"/>
              </a:ext>
            </a:extLst>
          </p:cNvPr>
          <p:cNvSpPr>
            <a:spLocks noGrp="1"/>
          </p:cNvSpPr>
          <p:nvPr>
            <p:ph type="title"/>
          </p:nvPr>
        </p:nvSpPr>
        <p:spPr>
          <a:xfrm>
            <a:off x="203200" y="483601"/>
            <a:ext cx="10287000" cy="1123384"/>
          </a:xfrm>
        </p:spPr>
        <p:txBody>
          <a:bodyPr/>
          <a:lstStyle/>
          <a:p>
            <a:pPr algn="ctr"/>
            <a:r>
              <a:rPr lang="tr-TR" sz="2000" dirty="0"/>
              <a:t>IGC CODE(Dökme Halde Sıvılaşmış Gazlar) – MARPOL Ek-1 (Petrol Ve Petrol Ürünleri)</a:t>
            </a:r>
            <a:br>
              <a:rPr lang="tr-TR" sz="2800" dirty="0"/>
            </a:br>
            <a:br>
              <a:rPr lang="tr-TR" sz="2800" dirty="0"/>
            </a:br>
            <a:endParaRPr lang="tr-TR" dirty="0"/>
          </a:p>
        </p:txBody>
      </p:sp>
      <p:sp>
        <p:nvSpPr>
          <p:cNvPr id="3" name="İçerik Yer Tutucusu 2">
            <a:extLst>
              <a:ext uri="{FF2B5EF4-FFF2-40B4-BE49-F238E27FC236}">
                <a16:creationId xmlns:a16="http://schemas.microsoft.com/office/drawing/2014/main" id="{1DEFCFF5-0736-44A2-88E2-F3C7A1749486}"/>
              </a:ext>
            </a:extLst>
          </p:cNvPr>
          <p:cNvSpPr>
            <a:spLocks noGrp="1"/>
          </p:cNvSpPr>
          <p:nvPr>
            <p:ph sz="half" idx="2"/>
          </p:nvPr>
        </p:nvSpPr>
        <p:spPr>
          <a:xfrm>
            <a:off x="540385" y="1003582"/>
            <a:ext cx="9612630" cy="1107996"/>
          </a:xfrm>
        </p:spPr>
        <p:txBody>
          <a:bodyPr/>
          <a:lstStyle/>
          <a:p>
            <a:pPr algn="just"/>
            <a:r>
              <a:rPr lang="tr-TR" dirty="0"/>
              <a:t>IGC Kod 37 adet tehlikeli yükten oluşmaktadır.</a:t>
            </a:r>
            <a:r>
              <a:rPr lang="tr-TR" b="1" dirty="0"/>
              <a:t> </a:t>
            </a:r>
            <a:r>
              <a:rPr lang="tr-TR" dirty="0"/>
              <a:t>Marpol Ek-1 ise 43 adet tehlikeli yükten oluşmaktadır. IBC Kodda bulunan bu yükler güncellenen versiyonda Koddan ayrılmıştır.  </a:t>
            </a:r>
            <a:r>
              <a:rPr lang="tr-TR" b="1" dirty="0"/>
              <a:t>Yüklere ait UN Numarası ve Class ID bulunmamaktadır.</a:t>
            </a:r>
          </a:p>
          <a:p>
            <a:pPr algn="just">
              <a:buFontTx/>
              <a:buChar char="-"/>
            </a:pPr>
            <a:endParaRPr lang="tr-TR" dirty="0"/>
          </a:p>
        </p:txBody>
      </p:sp>
      <p:graphicFrame>
        <p:nvGraphicFramePr>
          <p:cNvPr id="6" name="Tablo 5">
            <a:extLst>
              <a:ext uri="{FF2B5EF4-FFF2-40B4-BE49-F238E27FC236}">
                <a16:creationId xmlns:a16="http://schemas.microsoft.com/office/drawing/2014/main" id="{C7F02495-3512-4E4F-BF19-C53A47C4A89F}"/>
              </a:ext>
            </a:extLst>
          </p:cNvPr>
          <p:cNvGraphicFramePr>
            <a:graphicFrameLocks noGrp="1"/>
          </p:cNvGraphicFramePr>
          <p:nvPr>
            <p:extLst>
              <p:ext uri="{D42A27DB-BD31-4B8C-83A1-F6EECF244321}">
                <p14:modId xmlns:p14="http://schemas.microsoft.com/office/powerpoint/2010/main" val="2865094716"/>
              </p:ext>
            </p:extLst>
          </p:nvPr>
        </p:nvGraphicFramePr>
        <p:xfrm>
          <a:off x="5436940" y="2099479"/>
          <a:ext cx="5049803" cy="4981121"/>
        </p:xfrm>
        <a:graphic>
          <a:graphicData uri="http://schemas.openxmlformats.org/drawingml/2006/table">
            <a:tbl>
              <a:tblPr>
                <a:tableStyleId>{5C22544A-7EE6-4342-B048-85BDC9FD1C3A}</a:tableStyleId>
              </a:tblPr>
              <a:tblGrid>
                <a:gridCol w="855102">
                  <a:extLst>
                    <a:ext uri="{9D8B030D-6E8A-4147-A177-3AD203B41FA5}">
                      <a16:colId xmlns:a16="http://schemas.microsoft.com/office/drawing/2014/main" val="4088086182"/>
                    </a:ext>
                  </a:extLst>
                </a:gridCol>
                <a:gridCol w="1077292">
                  <a:extLst>
                    <a:ext uri="{9D8B030D-6E8A-4147-A177-3AD203B41FA5}">
                      <a16:colId xmlns:a16="http://schemas.microsoft.com/office/drawing/2014/main" val="777079069"/>
                    </a:ext>
                  </a:extLst>
                </a:gridCol>
                <a:gridCol w="3117409">
                  <a:extLst>
                    <a:ext uri="{9D8B030D-6E8A-4147-A177-3AD203B41FA5}">
                      <a16:colId xmlns:a16="http://schemas.microsoft.com/office/drawing/2014/main" val="1491848419"/>
                    </a:ext>
                  </a:extLst>
                </a:gridCol>
              </a:tblGrid>
              <a:tr h="122810">
                <a:tc>
                  <a:txBody>
                    <a:bodyPr/>
                    <a:lstStyle/>
                    <a:p>
                      <a:pPr algn="ctr" fontAlgn="ctr"/>
                      <a:r>
                        <a:rPr lang="tr-TR" sz="700" u="none" strike="noStrike">
                          <a:effectLst/>
                        </a:rPr>
                        <a:t>ID</a:t>
                      </a:r>
                      <a:endParaRPr lang="tr-TR" sz="700" b="1"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700" u="none" strike="noStrike">
                          <a:effectLst/>
                        </a:rPr>
                        <a:t>TYPE</a:t>
                      </a:r>
                      <a:endParaRPr lang="tr-TR" sz="700" b="1"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700" u="none" strike="noStrike">
                          <a:effectLst/>
                        </a:rPr>
                        <a:t>LIST OF OILS</a:t>
                      </a:r>
                      <a:endParaRPr lang="tr-TR" sz="700" b="1"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732936787"/>
                  </a:ext>
                </a:extLst>
              </a:tr>
              <a:tr h="106040">
                <a:tc>
                  <a:txBody>
                    <a:bodyPr/>
                    <a:lstStyle/>
                    <a:p>
                      <a:pPr algn="ctr" fontAlgn="ctr"/>
                      <a:r>
                        <a:rPr lang="tr-TR" sz="600" u="none" strike="noStrike">
                          <a:effectLst/>
                        </a:rPr>
                        <a:t>1</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Asphalt solutions</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Blending stocks</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4249654399"/>
                  </a:ext>
                </a:extLst>
              </a:tr>
              <a:tr h="106040">
                <a:tc>
                  <a:txBody>
                    <a:bodyPr/>
                    <a:lstStyle/>
                    <a:p>
                      <a:pPr algn="ctr" fontAlgn="ctr"/>
                      <a:r>
                        <a:rPr lang="tr-TR" sz="600" u="none" strike="noStrike">
                          <a:effectLst/>
                        </a:rPr>
                        <a:t>2</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Asphalt solutions</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Roofers flux</a:t>
                      </a:r>
                      <a:endParaRPr lang="tr-TR" sz="60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131739001"/>
                  </a:ext>
                </a:extLst>
              </a:tr>
              <a:tr h="106040">
                <a:tc>
                  <a:txBody>
                    <a:bodyPr/>
                    <a:lstStyle/>
                    <a:p>
                      <a:pPr algn="ctr" fontAlgn="ctr"/>
                      <a:r>
                        <a:rPr lang="tr-TR" sz="600" u="none" strike="noStrike">
                          <a:effectLst/>
                        </a:rPr>
                        <a:t>3</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Oils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Clarified</a:t>
                      </a:r>
                      <a:endParaRPr lang="tr-TR" sz="60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2276205066"/>
                  </a:ext>
                </a:extLst>
              </a:tr>
              <a:tr h="106040">
                <a:tc>
                  <a:txBody>
                    <a:bodyPr/>
                    <a:lstStyle/>
                    <a:p>
                      <a:pPr algn="ctr" fontAlgn="ctr"/>
                      <a:r>
                        <a:rPr lang="tr-TR" sz="600" u="none" strike="noStrike">
                          <a:effectLst/>
                        </a:rPr>
                        <a:t>4</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Oils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Crude oil</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3723164407"/>
                  </a:ext>
                </a:extLst>
              </a:tr>
              <a:tr h="106040">
                <a:tc>
                  <a:txBody>
                    <a:bodyPr/>
                    <a:lstStyle/>
                    <a:p>
                      <a:pPr algn="ctr" fontAlgn="ctr"/>
                      <a:r>
                        <a:rPr lang="tr-TR" sz="600" u="none" strike="noStrike">
                          <a:effectLst/>
                        </a:rPr>
                        <a:t>5</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Oils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Mixtures containing crude oil</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1154954884"/>
                  </a:ext>
                </a:extLst>
              </a:tr>
              <a:tr h="106040">
                <a:tc>
                  <a:txBody>
                    <a:bodyPr/>
                    <a:lstStyle/>
                    <a:p>
                      <a:pPr algn="ctr" fontAlgn="ctr"/>
                      <a:r>
                        <a:rPr lang="tr-TR" sz="600" u="none" strike="noStrike">
                          <a:effectLst/>
                        </a:rPr>
                        <a:t>6</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Oils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Diesel oil</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3909498928"/>
                  </a:ext>
                </a:extLst>
              </a:tr>
              <a:tr h="106040">
                <a:tc>
                  <a:txBody>
                    <a:bodyPr/>
                    <a:lstStyle/>
                    <a:p>
                      <a:pPr algn="ctr" fontAlgn="ctr"/>
                      <a:r>
                        <a:rPr lang="tr-TR" sz="600" u="none" strike="noStrike">
                          <a:effectLst/>
                        </a:rPr>
                        <a:t>7</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Oils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Fuel oil no. 4</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2605515024"/>
                  </a:ext>
                </a:extLst>
              </a:tr>
              <a:tr h="106040">
                <a:tc>
                  <a:txBody>
                    <a:bodyPr/>
                    <a:lstStyle/>
                    <a:p>
                      <a:pPr algn="ctr" fontAlgn="ctr"/>
                      <a:r>
                        <a:rPr lang="tr-TR" sz="600" u="none" strike="noStrike">
                          <a:effectLst/>
                        </a:rPr>
                        <a:t>8</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Oils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Fuel oil no. 5</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4028083837"/>
                  </a:ext>
                </a:extLst>
              </a:tr>
              <a:tr h="106040">
                <a:tc>
                  <a:txBody>
                    <a:bodyPr/>
                    <a:lstStyle/>
                    <a:p>
                      <a:pPr algn="ctr" fontAlgn="ctr"/>
                      <a:r>
                        <a:rPr lang="tr-TR" sz="600" u="none" strike="noStrike">
                          <a:effectLst/>
                        </a:rPr>
                        <a:t>9</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Oils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Fuel oil no. 6</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3967727668"/>
                  </a:ext>
                </a:extLst>
              </a:tr>
              <a:tr h="102765">
                <a:tc>
                  <a:txBody>
                    <a:bodyPr/>
                    <a:lstStyle/>
                    <a:p>
                      <a:pPr algn="ctr" fontAlgn="ctr"/>
                      <a:r>
                        <a:rPr lang="tr-TR" sz="600" u="none" strike="noStrike">
                          <a:effectLst/>
                        </a:rPr>
                        <a:t>10</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Oils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Residual fuel oil</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2226324347"/>
                  </a:ext>
                </a:extLst>
              </a:tr>
              <a:tr h="106040">
                <a:tc>
                  <a:txBody>
                    <a:bodyPr/>
                    <a:lstStyle/>
                    <a:p>
                      <a:pPr algn="ctr" fontAlgn="ctr"/>
                      <a:r>
                        <a:rPr lang="tr-TR" sz="600" u="none" strike="noStrike">
                          <a:effectLst/>
                        </a:rPr>
                        <a:t>11</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Oils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Road oil</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3542903036"/>
                  </a:ext>
                </a:extLst>
              </a:tr>
              <a:tr h="106040">
                <a:tc>
                  <a:txBody>
                    <a:bodyPr/>
                    <a:lstStyle/>
                    <a:p>
                      <a:pPr algn="ctr" fontAlgn="ctr"/>
                      <a:r>
                        <a:rPr lang="tr-TR" sz="600" u="none" strike="noStrike">
                          <a:effectLst/>
                        </a:rPr>
                        <a:t>12</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Oils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Transformer oil</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2999441651"/>
                  </a:ext>
                </a:extLst>
              </a:tr>
              <a:tr h="106040">
                <a:tc>
                  <a:txBody>
                    <a:bodyPr/>
                    <a:lstStyle/>
                    <a:p>
                      <a:pPr algn="ctr" fontAlgn="ctr"/>
                      <a:r>
                        <a:rPr lang="tr-TR" sz="600" u="none" strike="noStrike">
                          <a:effectLst/>
                        </a:rPr>
                        <a:t>13</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Oils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en-US" sz="600" u="none" strike="noStrike" dirty="0">
                          <a:effectLst/>
                        </a:rPr>
                        <a:t>Aromatic oil(excluding vegetable oil)</a:t>
                      </a:r>
                      <a:endParaRPr lang="en-US"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3376316767"/>
                  </a:ext>
                </a:extLst>
              </a:tr>
              <a:tr h="106040">
                <a:tc>
                  <a:txBody>
                    <a:bodyPr/>
                    <a:lstStyle/>
                    <a:p>
                      <a:pPr algn="ctr" fontAlgn="ctr"/>
                      <a:r>
                        <a:rPr lang="tr-TR" sz="600" u="none" strike="noStrike">
                          <a:effectLst/>
                        </a:rPr>
                        <a:t>14</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Oils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Lubricating oils andblending stocks</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1152646782"/>
                  </a:ext>
                </a:extLst>
              </a:tr>
              <a:tr h="106040">
                <a:tc>
                  <a:txBody>
                    <a:bodyPr/>
                    <a:lstStyle/>
                    <a:p>
                      <a:pPr algn="ctr" fontAlgn="ctr"/>
                      <a:r>
                        <a:rPr lang="tr-TR" sz="600" u="none" strike="noStrike">
                          <a:effectLst/>
                        </a:rPr>
                        <a:t>15</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Oils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Mineral oil</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2213978113"/>
                  </a:ext>
                </a:extLst>
              </a:tr>
              <a:tr h="106040">
                <a:tc>
                  <a:txBody>
                    <a:bodyPr/>
                    <a:lstStyle/>
                    <a:p>
                      <a:pPr algn="ctr" fontAlgn="ctr"/>
                      <a:r>
                        <a:rPr lang="tr-TR" sz="600" u="none" strike="noStrike">
                          <a:effectLst/>
                        </a:rPr>
                        <a:t>16</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Oils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Motor oil</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2539275284"/>
                  </a:ext>
                </a:extLst>
              </a:tr>
              <a:tr h="106040">
                <a:tc>
                  <a:txBody>
                    <a:bodyPr/>
                    <a:lstStyle/>
                    <a:p>
                      <a:pPr algn="ctr" fontAlgn="ctr"/>
                      <a:r>
                        <a:rPr lang="tr-TR" sz="600" u="none" strike="noStrike">
                          <a:effectLst/>
                        </a:rPr>
                        <a:t>17</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Oils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Penetrating oil</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3581581669"/>
                  </a:ext>
                </a:extLst>
              </a:tr>
              <a:tr h="106040">
                <a:tc>
                  <a:txBody>
                    <a:bodyPr/>
                    <a:lstStyle/>
                    <a:p>
                      <a:pPr algn="ctr" fontAlgn="ctr"/>
                      <a:r>
                        <a:rPr lang="tr-TR" sz="600" u="none" strike="noStrike">
                          <a:effectLst/>
                        </a:rPr>
                        <a:t>18</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Oils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Spindle oil</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97089009"/>
                  </a:ext>
                </a:extLst>
              </a:tr>
              <a:tr h="106040">
                <a:tc>
                  <a:txBody>
                    <a:bodyPr/>
                    <a:lstStyle/>
                    <a:p>
                      <a:pPr algn="ctr" fontAlgn="ctr"/>
                      <a:r>
                        <a:rPr lang="tr-TR" sz="600" u="none" strike="noStrike">
                          <a:effectLst/>
                        </a:rPr>
                        <a:t>19</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Oils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Turbine oil</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1610036288"/>
                  </a:ext>
                </a:extLst>
              </a:tr>
              <a:tr h="106040">
                <a:tc>
                  <a:txBody>
                    <a:bodyPr/>
                    <a:lstStyle/>
                    <a:p>
                      <a:pPr algn="ctr" fontAlgn="ctr"/>
                      <a:r>
                        <a:rPr lang="tr-TR" sz="600" u="none" strike="noStrike">
                          <a:effectLst/>
                        </a:rPr>
                        <a:t>20</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Distillates</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Straight run</a:t>
                      </a:r>
                      <a:endParaRPr lang="tr-TR" sz="60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2049333031"/>
                  </a:ext>
                </a:extLst>
              </a:tr>
              <a:tr h="106040">
                <a:tc>
                  <a:txBody>
                    <a:bodyPr/>
                    <a:lstStyle/>
                    <a:p>
                      <a:pPr algn="ctr" fontAlgn="ctr"/>
                      <a:r>
                        <a:rPr lang="tr-TR" sz="600" u="none" strike="noStrike">
                          <a:effectLst/>
                        </a:rPr>
                        <a:t>21</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Distillates</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Flashed feed stocks</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1281159278"/>
                  </a:ext>
                </a:extLst>
              </a:tr>
              <a:tr h="106040">
                <a:tc>
                  <a:txBody>
                    <a:bodyPr/>
                    <a:lstStyle/>
                    <a:p>
                      <a:pPr algn="ctr" fontAlgn="ctr"/>
                      <a:r>
                        <a:rPr lang="tr-TR" sz="600" u="none" strike="noStrike">
                          <a:effectLst/>
                        </a:rPr>
                        <a:t>22</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Gas oil</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Cracked</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932685782"/>
                  </a:ext>
                </a:extLst>
              </a:tr>
              <a:tr h="206662">
                <a:tc>
                  <a:txBody>
                    <a:bodyPr/>
                    <a:lstStyle/>
                    <a:p>
                      <a:pPr algn="ctr" fontAlgn="ctr"/>
                      <a:r>
                        <a:rPr lang="tr-TR" sz="600" u="none" strike="noStrike">
                          <a:effectLst/>
                        </a:rPr>
                        <a:t>23</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Gasolineblending stocks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Alkylates - fuel</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1092445882"/>
                  </a:ext>
                </a:extLst>
              </a:tr>
              <a:tr h="206662">
                <a:tc>
                  <a:txBody>
                    <a:bodyPr/>
                    <a:lstStyle/>
                    <a:p>
                      <a:pPr algn="ctr" fontAlgn="ctr"/>
                      <a:r>
                        <a:rPr lang="tr-TR" sz="600" u="none" strike="noStrike">
                          <a:effectLst/>
                        </a:rPr>
                        <a:t>24</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Gasolineblending stocks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Reformates</a:t>
                      </a:r>
                      <a:endParaRPr lang="tr-TR" sz="60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3039860762"/>
                  </a:ext>
                </a:extLst>
              </a:tr>
              <a:tr h="206662">
                <a:tc>
                  <a:txBody>
                    <a:bodyPr/>
                    <a:lstStyle/>
                    <a:p>
                      <a:pPr algn="ctr" fontAlgn="ctr"/>
                      <a:r>
                        <a:rPr lang="tr-TR" sz="600" u="none" strike="noStrike">
                          <a:effectLst/>
                        </a:rPr>
                        <a:t>25</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Gasolineblending stocks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Polymer - fuel</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2020638665"/>
                  </a:ext>
                </a:extLst>
              </a:tr>
              <a:tr h="106040">
                <a:tc>
                  <a:txBody>
                    <a:bodyPr/>
                    <a:lstStyle/>
                    <a:p>
                      <a:pPr algn="ctr" fontAlgn="ctr"/>
                      <a:r>
                        <a:rPr lang="tr-TR" sz="600" u="none" strike="noStrike">
                          <a:effectLst/>
                        </a:rPr>
                        <a:t>26</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Gasolines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Casinghead (natural)</a:t>
                      </a:r>
                      <a:endParaRPr lang="tr-TR" sz="60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545190783"/>
                  </a:ext>
                </a:extLst>
              </a:tr>
              <a:tr h="106040">
                <a:tc>
                  <a:txBody>
                    <a:bodyPr/>
                    <a:lstStyle/>
                    <a:p>
                      <a:pPr algn="ctr" fontAlgn="ctr"/>
                      <a:r>
                        <a:rPr lang="tr-TR" sz="600" u="none" strike="noStrike">
                          <a:effectLst/>
                        </a:rPr>
                        <a:t>27</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Gasolines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Automotive</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1858338647"/>
                  </a:ext>
                </a:extLst>
              </a:tr>
              <a:tr h="106040">
                <a:tc>
                  <a:txBody>
                    <a:bodyPr/>
                    <a:lstStyle/>
                    <a:p>
                      <a:pPr algn="ctr" fontAlgn="ctr"/>
                      <a:r>
                        <a:rPr lang="tr-TR" sz="600" u="none" strike="noStrike">
                          <a:effectLst/>
                        </a:rPr>
                        <a:t>28</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Gasolines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Aviation</a:t>
                      </a:r>
                      <a:endParaRPr lang="tr-TR" sz="60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2336805462"/>
                  </a:ext>
                </a:extLst>
              </a:tr>
              <a:tr h="106040">
                <a:tc>
                  <a:txBody>
                    <a:bodyPr/>
                    <a:lstStyle/>
                    <a:p>
                      <a:pPr algn="ctr" fontAlgn="ctr"/>
                      <a:r>
                        <a:rPr lang="tr-TR" sz="600" u="none" strike="noStrike">
                          <a:effectLst/>
                        </a:rPr>
                        <a:t>29</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Gasolines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Straight run</a:t>
                      </a:r>
                      <a:endParaRPr lang="tr-TR" sz="60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3499581781"/>
                  </a:ext>
                </a:extLst>
              </a:tr>
              <a:tr h="106040">
                <a:tc>
                  <a:txBody>
                    <a:bodyPr/>
                    <a:lstStyle/>
                    <a:p>
                      <a:pPr algn="ctr" fontAlgn="ctr"/>
                      <a:r>
                        <a:rPr lang="tr-TR" sz="600" u="none" strike="noStrike">
                          <a:effectLst/>
                        </a:rPr>
                        <a:t>30</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Gasolines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en-US" sz="600" u="none" strike="noStrike">
                          <a:effectLst/>
                        </a:rPr>
                        <a:t>Fuel oil no. 1(kerosene)</a:t>
                      </a:r>
                      <a:endParaRPr lang="en-US" sz="60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1514411404"/>
                  </a:ext>
                </a:extLst>
              </a:tr>
              <a:tr h="106040">
                <a:tc>
                  <a:txBody>
                    <a:bodyPr/>
                    <a:lstStyle/>
                    <a:p>
                      <a:pPr algn="ctr" fontAlgn="ctr"/>
                      <a:r>
                        <a:rPr lang="tr-TR" sz="600" u="none" strike="noStrike">
                          <a:effectLst/>
                        </a:rPr>
                        <a:t>31</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Gasolines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Fuel oil no. 1-D</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1194883680"/>
                  </a:ext>
                </a:extLst>
              </a:tr>
              <a:tr h="106040">
                <a:tc>
                  <a:txBody>
                    <a:bodyPr/>
                    <a:lstStyle/>
                    <a:p>
                      <a:pPr algn="ctr" fontAlgn="ctr"/>
                      <a:r>
                        <a:rPr lang="tr-TR" sz="600" u="none" strike="noStrike">
                          <a:effectLst/>
                        </a:rPr>
                        <a:t>32</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Gasolines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Fuel oil no. 2</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2421760897"/>
                  </a:ext>
                </a:extLst>
              </a:tr>
              <a:tr h="106040">
                <a:tc>
                  <a:txBody>
                    <a:bodyPr/>
                    <a:lstStyle/>
                    <a:p>
                      <a:pPr algn="ctr" fontAlgn="ctr"/>
                      <a:r>
                        <a:rPr lang="tr-TR" sz="600" u="none" strike="noStrike">
                          <a:effectLst/>
                        </a:rPr>
                        <a:t>33</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Gasolines</a:t>
                      </a:r>
                      <a:endParaRPr lang="tr-TR" sz="600" b="0" i="0" u="none" strike="noStrike" dirty="0">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Fuel oil no. 2-D</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4025474866"/>
                  </a:ext>
                </a:extLst>
              </a:tr>
              <a:tr h="106040">
                <a:tc>
                  <a:txBody>
                    <a:bodyPr/>
                    <a:lstStyle/>
                    <a:p>
                      <a:pPr algn="ctr" fontAlgn="ctr"/>
                      <a:r>
                        <a:rPr lang="tr-TR" sz="600" u="none" strike="noStrike">
                          <a:effectLst/>
                        </a:rPr>
                        <a:t>34</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Jet fuels</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JP-1 (kerosene)</a:t>
                      </a:r>
                      <a:endParaRPr lang="tr-TR" sz="60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1521187575"/>
                  </a:ext>
                </a:extLst>
              </a:tr>
              <a:tr h="106040">
                <a:tc>
                  <a:txBody>
                    <a:bodyPr/>
                    <a:lstStyle/>
                    <a:p>
                      <a:pPr algn="ctr" fontAlgn="ctr"/>
                      <a:r>
                        <a:rPr lang="tr-TR" sz="600" u="none" strike="noStrike">
                          <a:effectLst/>
                        </a:rPr>
                        <a:t>35</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Jet fuels</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JP-3</a:t>
                      </a:r>
                      <a:endParaRPr lang="tr-TR" sz="60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658419964"/>
                  </a:ext>
                </a:extLst>
              </a:tr>
              <a:tr h="106040">
                <a:tc>
                  <a:txBody>
                    <a:bodyPr/>
                    <a:lstStyle/>
                    <a:p>
                      <a:pPr algn="ctr" fontAlgn="ctr"/>
                      <a:r>
                        <a:rPr lang="tr-TR" sz="600" u="none" strike="noStrike">
                          <a:effectLst/>
                        </a:rPr>
                        <a:t>36</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Jet fuels</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JP-4</a:t>
                      </a:r>
                      <a:endParaRPr lang="tr-TR" sz="60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3525203729"/>
                  </a:ext>
                </a:extLst>
              </a:tr>
              <a:tr h="106040">
                <a:tc>
                  <a:txBody>
                    <a:bodyPr/>
                    <a:lstStyle/>
                    <a:p>
                      <a:pPr algn="ctr" fontAlgn="ctr"/>
                      <a:r>
                        <a:rPr lang="tr-TR" sz="600" u="none" strike="noStrike">
                          <a:effectLst/>
                        </a:rPr>
                        <a:t>37</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Jet fuels</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JP-5 (kerosene, heavy)</a:t>
                      </a:r>
                      <a:endParaRPr lang="tr-TR" sz="60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2113797189"/>
                  </a:ext>
                </a:extLst>
              </a:tr>
              <a:tr h="106040">
                <a:tc>
                  <a:txBody>
                    <a:bodyPr/>
                    <a:lstStyle/>
                    <a:p>
                      <a:pPr algn="ctr" fontAlgn="ctr"/>
                      <a:r>
                        <a:rPr lang="tr-TR" sz="600" u="none" strike="noStrike">
                          <a:effectLst/>
                        </a:rPr>
                        <a:t>38</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Jet fuels</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Turbo fuel</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1307851937"/>
                  </a:ext>
                </a:extLst>
              </a:tr>
              <a:tr h="106040">
                <a:tc>
                  <a:txBody>
                    <a:bodyPr/>
                    <a:lstStyle/>
                    <a:p>
                      <a:pPr algn="ctr" fontAlgn="ctr"/>
                      <a:r>
                        <a:rPr lang="tr-TR" sz="600" u="none" strike="noStrike">
                          <a:effectLst/>
                        </a:rPr>
                        <a:t>39</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Jet fuels</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Kerosene</a:t>
                      </a:r>
                      <a:endParaRPr lang="tr-TR" sz="60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2355365439"/>
                  </a:ext>
                </a:extLst>
              </a:tr>
              <a:tr h="106040">
                <a:tc>
                  <a:txBody>
                    <a:bodyPr/>
                    <a:lstStyle/>
                    <a:p>
                      <a:pPr algn="ctr" fontAlgn="ctr"/>
                      <a:r>
                        <a:rPr lang="tr-TR" sz="600" u="none" strike="noStrike">
                          <a:effectLst/>
                        </a:rPr>
                        <a:t>40</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Jet fuels</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Mineral spirit</a:t>
                      </a:r>
                      <a:endParaRPr lang="tr-TR" sz="60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3481130640"/>
                  </a:ext>
                </a:extLst>
              </a:tr>
              <a:tr h="106040">
                <a:tc>
                  <a:txBody>
                    <a:bodyPr/>
                    <a:lstStyle/>
                    <a:p>
                      <a:pPr algn="ctr" fontAlgn="ctr"/>
                      <a:r>
                        <a:rPr lang="tr-TR" sz="600" u="none" strike="noStrike">
                          <a:effectLst/>
                        </a:rPr>
                        <a:t>41</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Naphtha</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Solvent</a:t>
                      </a:r>
                      <a:endParaRPr lang="tr-TR" sz="600" b="0" i="0" u="none" strike="noStrike">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2091821843"/>
                  </a:ext>
                </a:extLst>
              </a:tr>
              <a:tr h="106040">
                <a:tc>
                  <a:txBody>
                    <a:bodyPr/>
                    <a:lstStyle/>
                    <a:p>
                      <a:pPr algn="ctr" fontAlgn="ctr"/>
                      <a:r>
                        <a:rPr lang="tr-TR" sz="600" u="none" strike="noStrike">
                          <a:effectLst/>
                        </a:rPr>
                        <a:t>42</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Naphtha</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Petroleum</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1194882140"/>
                  </a:ext>
                </a:extLst>
              </a:tr>
              <a:tr h="106040">
                <a:tc>
                  <a:txBody>
                    <a:bodyPr/>
                    <a:lstStyle/>
                    <a:p>
                      <a:pPr algn="ctr" fontAlgn="ctr"/>
                      <a:r>
                        <a:rPr lang="tr-TR" sz="600" u="none" strike="noStrike">
                          <a:effectLst/>
                        </a:rPr>
                        <a:t>43</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a:effectLst/>
                        </a:rPr>
                        <a:t>Naphtha</a:t>
                      </a:r>
                      <a:endParaRPr lang="tr-TR" sz="600" b="0" i="0" u="none" strike="noStrike">
                        <a:solidFill>
                          <a:srgbClr val="000000"/>
                        </a:solidFill>
                        <a:effectLst/>
                        <a:latin typeface="Calibri" panose="020F0502020204030204" pitchFamily="34" charset="0"/>
                      </a:endParaRPr>
                    </a:p>
                  </a:txBody>
                  <a:tcPr marL="4922" marR="4922" marT="4922" marB="0" anchor="ctr"/>
                </a:tc>
                <a:tc>
                  <a:txBody>
                    <a:bodyPr/>
                    <a:lstStyle/>
                    <a:p>
                      <a:pPr algn="ctr" fontAlgn="ctr"/>
                      <a:r>
                        <a:rPr lang="tr-TR" sz="600" u="none" strike="noStrike" dirty="0">
                          <a:effectLst/>
                        </a:rPr>
                        <a:t>Heartcut distillate oil</a:t>
                      </a:r>
                      <a:endParaRPr lang="tr-TR" sz="600" b="0" i="0" u="none" strike="noStrike" dirty="0">
                        <a:solidFill>
                          <a:srgbClr val="000000"/>
                        </a:solidFill>
                        <a:effectLst/>
                        <a:latin typeface="Calibri" panose="020F0502020204030204" pitchFamily="34" charset="0"/>
                      </a:endParaRPr>
                    </a:p>
                  </a:txBody>
                  <a:tcPr marL="4922" marR="4922" marT="4922" marB="0" anchor="ctr"/>
                </a:tc>
                <a:extLst>
                  <a:ext uri="{0D108BD9-81ED-4DB2-BD59-A6C34878D82A}">
                    <a16:rowId xmlns:a16="http://schemas.microsoft.com/office/drawing/2014/main" val="284314991"/>
                  </a:ext>
                </a:extLst>
              </a:tr>
            </a:tbl>
          </a:graphicData>
        </a:graphic>
      </p:graphicFrame>
      <p:graphicFrame>
        <p:nvGraphicFramePr>
          <p:cNvPr id="7" name="Tablo 6">
            <a:extLst>
              <a:ext uri="{FF2B5EF4-FFF2-40B4-BE49-F238E27FC236}">
                <a16:creationId xmlns:a16="http://schemas.microsoft.com/office/drawing/2014/main" id="{780D0EC2-666F-4249-A3F5-479B85357A58}"/>
              </a:ext>
            </a:extLst>
          </p:cNvPr>
          <p:cNvGraphicFramePr>
            <a:graphicFrameLocks noGrp="1"/>
          </p:cNvGraphicFramePr>
          <p:nvPr>
            <p:extLst>
              <p:ext uri="{D42A27DB-BD31-4B8C-83A1-F6EECF244321}">
                <p14:modId xmlns:p14="http://schemas.microsoft.com/office/powerpoint/2010/main" val="1786962259"/>
              </p:ext>
            </p:extLst>
          </p:nvPr>
        </p:nvGraphicFramePr>
        <p:xfrm>
          <a:off x="540385" y="2099479"/>
          <a:ext cx="4559370" cy="4979768"/>
        </p:xfrm>
        <a:graphic>
          <a:graphicData uri="http://schemas.openxmlformats.org/drawingml/2006/table">
            <a:tbl>
              <a:tblPr>
                <a:tableStyleId>{5C22544A-7EE6-4342-B048-85BDC9FD1C3A}</a:tableStyleId>
              </a:tblPr>
              <a:tblGrid>
                <a:gridCol w="4559370">
                  <a:extLst>
                    <a:ext uri="{9D8B030D-6E8A-4147-A177-3AD203B41FA5}">
                      <a16:colId xmlns:a16="http://schemas.microsoft.com/office/drawing/2014/main" val="3752717535"/>
                    </a:ext>
                  </a:extLst>
                </a:gridCol>
              </a:tblGrid>
              <a:tr h="127714">
                <a:tc>
                  <a:txBody>
                    <a:bodyPr/>
                    <a:lstStyle/>
                    <a:p>
                      <a:pPr algn="l" fontAlgn="t"/>
                      <a:endParaRPr lang="tr-TR" sz="600" b="0" i="0" u="none" strike="noStrike" dirty="0">
                        <a:solidFill>
                          <a:srgbClr val="000000"/>
                        </a:solidFill>
                        <a:effectLst/>
                        <a:latin typeface="Times New Roman" panose="02020603050405020304" pitchFamily="18" charset="0"/>
                      </a:endParaRPr>
                    </a:p>
                  </a:txBody>
                  <a:tcPr marL="5352" marR="5352" marT="5352" marB="0"/>
                </a:tc>
                <a:extLst>
                  <a:ext uri="{0D108BD9-81ED-4DB2-BD59-A6C34878D82A}">
                    <a16:rowId xmlns:a16="http://schemas.microsoft.com/office/drawing/2014/main" val="1733048767"/>
                  </a:ext>
                </a:extLst>
              </a:tr>
              <a:tr h="343830">
                <a:tc>
                  <a:txBody>
                    <a:bodyPr/>
                    <a:lstStyle/>
                    <a:p>
                      <a:pPr algn="ctr" fontAlgn="t"/>
                      <a:br>
                        <a:rPr lang="tr-TR" sz="700" u="none" strike="noStrike" dirty="0">
                          <a:effectLst/>
                        </a:rPr>
                      </a:br>
                      <a:r>
                        <a:rPr lang="tr-TR" sz="700" u="none" strike="noStrike" dirty="0">
                          <a:effectLst/>
                        </a:rPr>
                        <a:t>Product name</a:t>
                      </a:r>
                      <a:endParaRPr lang="tr-TR" sz="7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3694785879"/>
                  </a:ext>
                </a:extLst>
              </a:tr>
              <a:tr h="122798">
                <a:tc>
                  <a:txBody>
                    <a:bodyPr/>
                    <a:lstStyle/>
                    <a:p>
                      <a:pPr algn="l" fontAlgn="t"/>
                      <a:r>
                        <a:rPr lang="tr-TR" sz="400" u="none" strike="noStrike">
                          <a:effectLst/>
                        </a:rPr>
                        <a:t>Acetaldehyde</a:t>
                      </a:r>
                      <a:endParaRPr lang="tr-TR" sz="400" b="1" i="0" u="none" strike="noStrike">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2269631298"/>
                  </a:ext>
                </a:extLst>
              </a:tr>
              <a:tr h="122798">
                <a:tc>
                  <a:txBody>
                    <a:bodyPr/>
                    <a:lstStyle/>
                    <a:p>
                      <a:pPr algn="l" fontAlgn="t"/>
                      <a:r>
                        <a:rPr lang="tr-TR" sz="400" u="none" strike="noStrike">
                          <a:effectLst/>
                        </a:rPr>
                        <a:t>Ammonia, anhydrous</a:t>
                      </a:r>
                      <a:endParaRPr lang="tr-TR" sz="400" b="1" i="0" u="none" strike="noStrike">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677950456"/>
                  </a:ext>
                </a:extLst>
              </a:tr>
              <a:tr h="122798">
                <a:tc>
                  <a:txBody>
                    <a:bodyPr/>
                    <a:lstStyle/>
                    <a:p>
                      <a:pPr algn="l" fontAlgn="t"/>
                      <a:r>
                        <a:rPr lang="tr-TR" sz="400" u="none" strike="noStrike" dirty="0">
                          <a:effectLst/>
                        </a:rPr>
                        <a:t>Butadiene (all isomers)</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378116671"/>
                  </a:ext>
                </a:extLst>
              </a:tr>
              <a:tr h="122798">
                <a:tc>
                  <a:txBody>
                    <a:bodyPr/>
                    <a:lstStyle/>
                    <a:p>
                      <a:pPr algn="l" fontAlgn="t"/>
                      <a:r>
                        <a:rPr lang="tr-TR" sz="400" u="none" strike="noStrike" dirty="0">
                          <a:effectLst/>
                        </a:rPr>
                        <a:t>Butane (all isomers)</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806821782"/>
                  </a:ext>
                </a:extLst>
              </a:tr>
              <a:tr h="122798">
                <a:tc>
                  <a:txBody>
                    <a:bodyPr/>
                    <a:lstStyle/>
                    <a:p>
                      <a:pPr algn="l" fontAlgn="t"/>
                      <a:r>
                        <a:rPr lang="tr-TR" sz="400" u="none" strike="noStrike" dirty="0">
                          <a:effectLst/>
                        </a:rPr>
                        <a:t>Butane-propane mixture</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2896053129"/>
                  </a:ext>
                </a:extLst>
              </a:tr>
              <a:tr h="122798">
                <a:tc>
                  <a:txBody>
                    <a:bodyPr/>
                    <a:lstStyle/>
                    <a:p>
                      <a:pPr algn="l" fontAlgn="t"/>
                      <a:r>
                        <a:rPr lang="tr-TR" sz="400" u="none" strike="noStrike" dirty="0">
                          <a:effectLst/>
                        </a:rPr>
                        <a:t>Butylenes (all isomers)</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374932548"/>
                  </a:ext>
                </a:extLst>
              </a:tr>
              <a:tr h="122798">
                <a:tc>
                  <a:txBody>
                    <a:bodyPr/>
                    <a:lstStyle/>
                    <a:p>
                      <a:pPr algn="l" fontAlgn="t"/>
                      <a:r>
                        <a:rPr lang="tr-TR" sz="400" u="none" strike="noStrike" dirty="0">
                          <a:effectLst/>
                        </a:rPr>
                        <a:t>Carbon Dioxide (high purity)</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3318180575"/>
                  </a:ext>
                </a:extLst>
              </a:tr>
              <a:tr h="122798">
                <a:tc>
                  <a:txBody>
                    <a:bodyPr/>
                    <a:lstStyle/>
                    <a:p>
                      <a:pPr algn="l" fontAlgn="t"/>
                      <a:r>
                        <a:rPr lang="tr-TR" sz="400" u="none" strike="noStrike" dirty="0">
                          <a:effectLst/>
                        </a:rPr>
                        <a:t>Carbon Dioxide (Reclaimed quality)</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1542522559"/>
                  </a:ext>
                </a:extLst>
              </a:tr>
              <a:tr h="122798">
                <a:tc>
                  <a:txBody>
                    <a:bodyPr/>
                    <a:lstStyle/>
                    <a:p>
                      <a:pPr algn="l" fontAlgn="t"/>
                      <a:r>
                        <a:rPr lang="tr-TR" sz="400" u="none" strike="noStrike">
                          <a:effectLst/>
                        </a:rPr>
                        <a:t>Chlorine</a:t>
                      </a:r>
                      <a:endParaRPr lang="tr-TR" sz="400" b="1" i="0" u="none" strike="noStrike">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301266640"/>
                  </a:ext>
                </a:extLst>
              </a:tr>
              <a:tr h="122798">
                <a:tc>
                  <a:txBody>
                    <a:bodyPr/>
                    <a:lstStyle/>
                    <a:p>
                      <a:pPr algn="l" fontAlgn="t"/>
                      <a:r>
                        <a:rPr lang="tr-TR" sz="400" u="none" strike="noStrike" dirty="0">
                          <a:effectLst/>
                        </a:rPr>
                        <a:t>Diethyl ether*</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36111410"/>
                  </a:ext>
                </a:extLst>
              </a:tr>
              <a:tr h="122798">
                <a:tc>
                  <a:txBody>
                    <a:bodyPr/>
                    <a:lstStyle/>
                    <a:p>
                      <a:pPr algn="l" fontAlgn="t"/>
                      <a:r>
                        <a:rPr lang="tr-TR" sz="400" u="none" strike="noStrike">
                          <a:effectLst/>
                        </a:rPr>
                        <a:t>Dimethylamine</a:t>
                      </a:r>
                      <a:endParaRPr lang="tr-TR" sz="400" b="1" i="0" u="none" strike="noStrike">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2900742445"/>
                  </a:ext>
                </a:extLst>
              </a:tr>
              <a:tr h="122798">
                <a:tc>
                  <a:txBody>
                    <a:bodyPr/>
                    <a:lstStyle/>
                    <a:p>
                      <a:pPr algn="l" fontAlgn="t"/>
                      <a:r>
                        <a:rPr lang="tr-TR" sz="400" u="none" strike="noStrike" dirty="0">
                          <a:effectLst/>
                        </a:rPr>
                        <a:t>Dimethyl Ether</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2847124076"/>
                  </a:ext>
                </a:extLst>
              </a:tr>
              <a:tr h="122798">
                <a:tc>
                  <a:txBody>
                    <a:bodyPr/>
                    <a:lstStyle/>
                    <a:p>
                      <a:pPr algn="l" fontAlgn="t"/>
                      <a:r>
                        <a:rPr lang="tr-TR" sz="400" u="none" strike="noStrike">
                          <a:effectLst/>
                        </a:rPr>
                        <a:t>Ethane</a:t>
                      </a:r>
                      <a:endParaRPr lang="tr-TR" sz="400" b="1" i="0" u="none" strike="noStrike">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2572456178"/>
                  </a:ext>
                </a:extLst>
              </a:tr>
              <a:tr h="122798">
                <a:tc>
                  <a:txBody>
                    <a:bodyPr/>
                    <a:lstStyle/>
                    <a:p>
                      <a:pPr algn="l" fontAlgn="t"/>
                      <a:r>
                        <a:rPr lang="tr-TR" sz="400" u="none" strike="noStrike" dirty="0">
                          <a:effectLst/>
                        </a:rPr>
                        <a:t>Ethyl Chloride</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648578870"/>
                  </a:ext>
                </a:extLst>
              </a:tr>
              <a:tr h="122798">
                <a:tc>
                  <a:txBody>
                    <a:bodyPr/>
                    <a:lstStyle/>
                    <a:p>
                      <a:pPr algn="l" fontAlgn="t"/>
                      <a:r>
                        <a:rPr lang="tr-TR" sz="400" u="none" strike="noStrike">
                          <a:effectLst/>
                        </a:rPr>
                        <a:t>Ethylene</a:t>
                      </a:r>
                      <a:endParaRPr lang="tr-TR" sz="400" b="1" i="0" u="none" strike="noStrike">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3063896183"/>
                  </a:ext>
                </a:extLst>
              </a:tr>
              <a:tr h="122798">
                <a:tc>
                  <a:txBody>
                    <a:bodyPr/>
                    <a:lstStyle/>
                    <a:p>
                      <a:pPr algn="l" fontAlgn="t"/>
                      <a:r>
                        <a:rPr lang="tr-TR" sz="400" u="none" strike="noStrike">
                          <a:effectLst/>
                        </a:rPr>
                        <a:t>Ethylene oxide</a:t>
                      </a:r>
                      <a:endParaRPr lang="tr-TR" sz="400" b="1" i="0" u="none" strike="noStrike">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4201552032"/>
                  </a:ext>
                </a:extLst>
              </a:tr>
              <a:tr h="122798">
                <a:tc>
                  <a:txBody>
                    <a:bodyPr/>
                    <a:lstStyle/>
                    <a:p>
                      <a:pPr algn="l" fontAlgn="t"/>
                      <a:r>
                        <a:rPr lang="en-US" sz="400" u="none" strike="noStrike">
                          <a:effectLst/>
                        </a:rPr>
                        <a:t>Ethylene oxide-propylene oxide mixtures with ethylene oxide content of not more than 30% by weight*</a:t>
                      </a:r>
                      <a:endParaRPr lang="en-US" sz="400" b="1" i="0" u="none" strike="noStrike">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221405486"/>
                  </a:ext>
                </a:extLst>
              </a:tr>
              <a:tr h="122798">
                <a:tc>
                  <a:txBody>
                    <a:bodyPr/>
                    <a:lstStyle/>
                    <a:p>
                      <a:pPr algn="l" fontAlgn="t"/>
                      <a:r>
                        <a:rPr lang="tr-TR" sz="400" u="none" strike="noStrike" dirty="0">
                          <a:effectLst/>
                        </a:rPr>
                        <a:t>Isoprene* (all isomers)</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3498719995"/>
                  </a:ext>
                </a:extLst>
              </a:tr>
              <a:tr h="122798">
                <a:tc>
                  <a:txBody>
                    <a:bodyPr/>
                    <a:lstStyle/>
                    <a:p>
                      <a:pPr algn="l" fontAlgn="t"/>
                      <a:r>
                        <a:rPr lang="tr-TR" sz="400" u="none" strike="noStrike" dirty="0">
                          <a:effectLst/>
                        </a:rPr>
                        <a:t>Isoprene (part refined)*</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3862210938"/>
                  </a:ext>
                </a:extLst>
              </a:tr>
              <a:tr h="122798">
                <a:tc>
                  <a:txBody>
                    <a:bodyPr/>
                    <a:lstStyle/>
                    <a:p>
                      <a:pPr algn="l" fontAlgn="t"/>
                      <a:r>
                        <a:rPr lang="tr-TR" sz="400" u="none" strike="noStrike">
                          <a:effectLst/>
                        </a:rPr>
                        <a:t>Isopropylamine*</a:t>
                      </a:r>
                      <a:endParaRPr lang="tr-TR" sz="400" b="1" i="0" u="none" strike="noStrike">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2683008414"/>
                  </a:ext>
                </a:extLst>
              </a:tr>
              <a:tr h="122798">
                <a:tc>
                  <a:txBody>
                    <a:bodyPr/>
                    <a:lstStyle/>
                    <a:p>
                      <a:pPr algn="l" fontAlgn="t"/>
                      <a:r>
                        <a:rPr lang="tr-TR" sz="400" u="none" strike="noStrike">
                          <a:effectLst/>
                        </a:rPr>
                        <a:t>Methane (LNG)</a:t>
                      </a:r>
                      <a:endParaRPr lang="tr-TR" sz="400" b="1" i="0" u="none" strike="noStrike">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2821521985"/>
                  </a:ext>
                </a:extLst>
              </a:tr>
              <a:tr h="122798">
                <a:tc>
                  <a:txBody>
                    <a:bodyPr/>
                    <a:lstStyle/>
                    <a:p>
                      <a:pPr algn="l" fontAlgn="t"/>
                      <a:r>
                        <a:rPr lang="tr-TR" sz="400" u="none" strike="noStrike" dirty="0">
                          <a:effectLst/>
                        </a:rPr>
                        <a:t>Methyl acetylene-propadiene mixtures</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361908347"/>
                  </a:ext>
                </a:extLst>
              </a:tr>
              <a:tr h="122798">
                <a:tc>
                  <a:txBody>
                    <a:bodyPr/>
                    <a:lstStyle/>
                    <a:p>
                      <a:pPr algn="l" fontAlgn="t"/>
                      <a:r>
                        <a:rPr lang="tr-TR" sz="400" u="none" strike="noStrike">
                          <a:effectLst/>
                        </a:rPr>
                        <a:t>Methyl bromide</a:t>
                      </a:r>
                      <a:endParaRPr lang="tr-TR" sz="400" b="1" i="0" u="none" strike="noStrike">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656391136"/>
                  </a:ext>
                </a:extLst>
              </a:tr>
              <a:tr h="122798">
                <a:tc>
                  <a:txBody>
                    <a:bodyPr/>
                    <a:lstStyle/>
                    <a:p>
                      <a:pPr algn="l" fontAlgn="t"/>
                      <a:r>
                        <a:rPr lang="tr-TR" sz="400" u="none" strike="noStrike" dirty="0">
                          <a:effectLst/>
                        </a:rPr>
                        <a:t>Methyl chloride</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1838481909"/>
                  </a:ext>
                </a:extLst>
              </a:tr>
              <a:tr h="87496">
                <a:tc>
                  <a:txBody>
                    <a:bodyPr/>
                    <a:lstStyle/>
                    <a:p>
                      <a:pPr algn="l" fontAlgn="t"/>
                      <a:r>
                        <a:rPr lang="tr-TR" sz="400" u="none" strike="noStrike" dirty="0">
                          <a:effectLst/>
                        </a:rPr>
                        <a:t>Mixed C4 Cargoes</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3323859023"/>
                  </a:ext>
                </a:extLst>
              </a:tr>
              <a:tr h="122798">
                <a:tc>
                  <a:txBody>
                    <a:bodyPr/>
                    <a:lstStyle/>
                    <a:p>
                      <a:pPr algn="l" fontAlgn="t"/>
                      <a:r>
                        <a:rPr lang="tr-TR" sz="400" u="none" strike="noStrike">
                          <a:effectLst/>
                        </a:rPr>
                        <a:t>Monoethylamine*</a:t>
                      </a:r>
                      <a:endParaRPr lang="tr-TR" sz="400" b="1" i="0" u="none" strike="noStrike">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408279906"/>
                  </a:ext>
                </a:extLst>
              </a:tr>
              <a:tr h="122798">
                <a:tc>
                  <a:txBody>
                    <a:bodyPr/>
                    <a:lstStyle/>
                    <a:p>
                      <a:pPr algn="l" fontAlgn="t"/>
                      <a:r>
                        <a:rPr lang="tr-TR" sz="400" u="none" strike="noStrike">
                          <a:effectLst/>
                        </a:rPr>
                        <a:t>Nitrogen</a:t>
                      </a:r>
                      <a:endParaRPr lang="tr-TR" sz="400" b="1" i="0" u="none" strike="noStrike">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3351182092"/>
                  </a:ext>
                </a:extLst>
              </a:tr>
              <a:tr h="122798">
                <a:tc>
                  <a:txBody>
                    <a:bodyPr/>
                    <a:lstStyle/>
                    <a:p>
                      <a:pPr algn="l" fontAlgn="t"/>
                      <a:r>
                        <a:rPr lang="tr-TR" sz="400" u="none" strike="noStrike" dirty="0">
                          <a:effectLst/>
                        </a:rPr>
                        <a:t>Pentane (all isomers)*</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1352828978"/>
                  </a:ext>
                </a:extLst>
              </a:tr>
              <a:tr h="122798">
                <a:tc>
                  <a:txBody>
                    <a:bodyPr/>
                    <a:lstStyle/>
                    <a:p>
                      <a:pPr algn="l" fontAlgn="t"/>
                      <a:r>
                        <a:rPr lang="tr-TR" sz="400" u="none" strike="noStrike" dirty="0">
                          <a:effectLst/>
                        </a:rPr>
                        <a:t>Pentene (all isomers)*</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1827343772"/>
                  </a:ext>
                </a:extLst>
              </a:tr>
              <a:tr h="122798">
                <a:tc>
                  <a:txBody>
                    <a:bodyPr/>
                    <a:lstStyle/>
                    <a:p>
                      <a:pPr algn="l" fontAlgn="t"/>
                      <a:r>
                        <a:rPr lang="tr-TR" sz="400" u="none" strike="noStrike">
                          <a:effectLst/>
                        </a:rPr>
                        <a:t>Propane</a:t>
                      </a:r>
                      <a:endParaRPr lang="tr-TR" sz="400" b="1" i="0" u="none" strike="noStrike">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3514715361"/>
                  </a:ext>
                </a:extLst>
              </a:tr>
              <a:tr h="122798">
                <a:tc>
                  <a:txBody>
                    <a:bodyPr/>
                    <a:lstStyle/>
                    <a:p>
                      <a:pPr algn="l" fontAlgn="t"/>
                      <a:r>
                        <a:rPr lang="tr-TR" sz="400" u="none" strike="noStrike">
                          <a:effectLst/>
                        </a:rPr>
                        <a:t>Propylene</a:t>
                      </a:r>
                      <a:endParaRPr lang="tr-TR" sz="400" b="1" i="0" u="none" strike="noStrike">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3989484432"/>
                  </a:ext>
                </a:extLst>
              </a:tr>
              <a:tr h="122798">
                <a:tc>
                  <a:txBody>
                    <a:bodyPr/>
                    <a:lstStyle/>
                    <a:p>
                      <a:pPr algn="l" fontAlgn="t"/>
                      <a:r>
                        <a:rPr lang="tr-TR" sz="400" u="none" strike="noStrike">
                          <a:effectLst/>
                        </a:rPr>
                        <a:t>Propylene oxide*</a:t>
                      </a:r>
                      <a:endParaRPr lang="tr-TR" sz="400" b="1" i="0" u="none" strike="noStrike">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678853520"/>
                  </a:ext>
                </a:extLst>
              </a:tr>
              <a:tr h="122798">
                <a:tc>
                  <a:txBody>
                    <a:bodyPr/>
                    <a:lstStyle/>
                    <a:p>
                      <a:pPr algn="l" fontAlgn="t"/>
                      <a:r>
                        <a:rPr lang="tr-TR" sz="400" u="none" strike="noStrike">
                          <a:effectLst/>
                        </a:rPr>
                        <a:t>Refrigerant gases</a:t>
                      </a:r>
                      <a:endParaRPr lang="tr-TR" sz="400" b="1" i="0" u="none" strike="noStrike">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2012068436"/>
                  </a:ext>
                </a:extLst>
              </a:tr>
              <a:tr h="122798">
                <a:tc>
                  <a:txBody>
                    <a:bodyPr/>
                    <a:lstStyle/>
                    <a:p>
                      <a:pPr algn="l" fontAlgn="t"/>
                      <a:r>
                        <a:rPr lang="tr-TR" sz="400" u="none" strike="noStrike" dirty="0">
                          <a:effectLst/>
                        </a:rPr>
                        <a:t>Sulphur dioxide</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2406964704"/>
                  </a:ext>
                </a:extLst>
              </a:tr>
              <a:tr h="122798">
                <a:tc>
                  <a:txBody>
                    <a:bodyPr/>
                    <a:lstStyle/>
                    <a:p>
                      <a:pPr algn="l" fontAlgn="t"/>
                      <a:r>
                        <a:rPr lang="tr-TR" sz="400" u="none" strike="noStrike" dirty="0">
                          <a:effectLst/>
                        </a:rPr>
                        <a:t>Vinyl chloride</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1709709092"/>
                  </a:ext>
                </a:extLst>
              </a:tr>
              <a:tr h="122798">
                <a:tc>
                  <a:txBody>
                    <a:bodyPr/>
                    <a:lstStyle/>
                    <a:p>
                      <a:pPr algn="l" fontAlgn="t"/>
                      <a:r>
                        <a:rPr lang="tr-TR" sz="400" u="none" strike="noStrike" dirty="0">
                          <a:effectLst/>
                        </a:rPr>
                        <a:t>Vinyl ethyl ether*</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1824888453"/>
                  </a:ext>
                </a:extLst>
              </a:tr>
              <a:tr h="122798">
                <a:tc>
                  <a:txBody>
                    <a:bodyPr/>
                    <a:lstStyle/>
                    <a:p>
                      <a:pPr algn="l" fontAlgn="t"/>
                      <a:r>
                        <a:rPr lang="tr-TR" sz="400" u="none" strike="noStrike" dirty="0">
                          <a:effectLst/>
                        </a:rPr>
                        <a:t>Vinylidene chloride*</a:t>
                      </a:r>
                      <a:endParaRPr lang="tr-TR" sz="400" b="1" i="0" u="none" strike="noStrike" dirty="0">
                        <a:solidFill>
                          <a:srgbClr val="000000"/>
                        </a:solidFill>
                        <a:effectLst/>
                        <a:latin typeface="Lucida Sans Unicode" panose="020B0602030504020204" pitchFamily="34" charset="0"/>
                      </a:endParaRPr>
                    </a:p>
                  </a:txBody>
                  <a:tcPr marL="5352" marR="5352" marT="5352" marB="0"/>
                </a:tc>
                <a:extLst>
                  <a:ext uri="{0D108BD9-81ED-4DB2-BD59-A6C34878D82A}">
                    <a16:rowId xmlns:a16="http://schemas.microsoft.com/office/drawing/2014/main" val="3483215034"/>
                  </a:ext>
                </a:extLst>
              </a:tr>
            </a:tbl>
          </a:graphicData>
        </a:graphic>
      </p:graphicFrame>
    </p:spTree>
    <p:extLst>
      <p:ext uri="{BB962C8B-B14F-4D97-AF65-F5344CB8AC3E}">
        <p14:creationId xmlns:p14="http://schemas.microsoft.com/office/powerpoint/2010/main" val="3692631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60CC54A3-7AAA-46B1-BA4A-229EEBF386AB}"/>
              </a:ext>
            </a:extLst>
          </p:cNvPr>
          <p:cNvPicPr>
            <a:picLocks noChangeAspect="1"/>
          </p:cNvPicPr>
          <p:nvPr/>
        </p:nvPicPr>
        <p:blipFill>
          <a:blip r:embed="rId2"/>
          <a:stretch>
            <a:fillRect/>
          </a:stretch>
        </p:blipFill>
        <p:spPr>
          <a:xfrm>
            <a:off x="302575" y="662699"/>
            <a:ext cx="4408440" cy="5453982"/>
          </a:xfrm>
          <a:prstGeom prst="rect">
            <a:avLst/>
          </a:prstGeom>
        </p:spPr>
      </p:pic>
      <p:sp>
        <p:nvSpPr>
          <p:cNvPr id="10" name="Metin kutusu 9">
            <a:extLst>
              <a:ext uri="{FF2B5EF4-FFF2-40B4-BE49-F238E27FC236}">
                <a16:creationId xmlns:a16="http://schemas.microsoft.com/office/drawing/2014/main" id="{1D7012D2-4B15-4479-AB36-4733C75ECC2A}"/>
              </a:ext>
            </a:extLst>
          </p:cNvPr>
          <p:cNvSpPr txBox="1"/>
          <p:nvPr/>
        </p:nvSpPr>
        <p:spPr>
          <a:xfrm>
            <a:off x="4586514" y="1952625"/>
            <a:ext cx="5943600" cy="2031325"/>
          </a:xfrm>
          <a:prstGeom prst="rect">
            <a:avLst/>
          </a:prstGeom>
          <a:noFill/>
        </p:spPr>
        <p:txBody>
          <a:bodyPr wrap="square" rtlCol="0">
            <a:spAutoFit/>
          </a:bodyPr>
          <a:lstStyle/>
          <a:p>
            <a:pPr algn="just"/>
            <a:r>
              <a:rPr lang="tr-TR" dirty="0"/>
              <a:t>Bazı yükler hem dökme hem paketli olarak taşınabiliyor ve her iki durumda da tehlikeli yük olarak işlem görüyor. Örnek olarak; görseldeki Marine Fuel Oil yükü güvenlik bilgi formunda yükün paketli taşınması durumunda IMDG UN3082 kısmında; dökme halde taşınması durumunda ise Marpol Annex 1 ‘Fuel and Residual oils’ kısmında bulunduğu gözükmektedir. Taşındığı biçime göre işlem tesis edilmelidir.</a:t>
            </a:r>
          </a:p>
        </p:txBody>
      </p:sp>
      <p:sp>
        <p:nvSpPr>
          <p:cNvPr id="2" name="Metin kutusu 1">
            <a:extLst>
              <a:ext uri="{FF2B5EF4-FFF2-40B4-BE49-F238E27FC236}">
                <a16:creationId xmlns:a16="http://schemas.microsoft.com/office/drawing/2014/main" id="{8DE2AF1F-5D72-4A3E-A443-2F034A0BF0C5}"/>
              </a:ext>
            </a:extLst>
          </p:cNvPr>
          <p:cNvSpPr txBox="1"/>
          <p:nvPr/>
        </p:nvSpPr>
        <p:spPr>
          <a:xfrm>
            <a:off x="469900" y="123825"/>
            <a:ext cx="10058400" cy="400110"/>
          </a:xfrm>
          <a:prstGeom prst="rect">
            <a:avLst/>
          </a:prstGeom>
          <a:noFill/>
        </p:spPr>
        <p:txBody>
          <a:bodyPr wrap="square" rtlCol="0">
            <a:spAutoFit/>
          </a:bodyPr>
          <a:lstStyle/>
          <a:p>
            <a:pPr algn="ctr"/>
            <a:r>
              <a:rPr lang="tr-TR" sz="2000" b="1" dirty="0">
                <a:solidFill>
                  <a:srgbClr val="CCAE5A"/>
                </a:solidFill>
                <a:latin typeface="MyriadPro-Semibold"/>
                <a:ea typeface="+mj-ea"/>
              </a:rPr>
              <a:t>TEHLİKELİ YÜKÜN TAŞINMA BİÇİMİNİN ÖNEMİ</a:t>
            </a:r>
          </a:p>
        </p:txBody>
      </p:sp>
      <p:sp>
        <p:nvSpPr>
          <p:cNvPr id="5" name="Dikdörtgen 4">
            <a:extLst>
              <a:ext uri="{FF2B5EF4-FFF2-40B4-BE49-F238E27FC236}">
                <a16:creationId xmlns:a16="http://schemas.microsoft.com/office/drawing/2014/main" id="{F9366642-DDAA-4E0A-ADF4-433F59EFB78B}"/>
              </a:ext>
            </a:extLst>
          </p:cNvPr>
          <p:cNvSpPr/>
          <p:nvPr/>
        </p:nvSpPr>
        <p:spPr>
          <a:xfrm>
            <a:off x="302575" y="6255446"/>
            <a:ext cx="10210800" cy="923330"/>
          </a:xfrm>
          <a:prstGeom prst="rect">
            <a:avLst/>
          </a:prstGeom>
        </p:spPr>
        <p:txBody>
          <a:bodyPr wrap="square">
            <a:spAutoFit/>
          </a:bodyPr>
          <a:lstStyle/>
          <a:p>
            <a:pPr algn="just"/>
            <a:r>
              <a:rPr lang="tr-TR" dirty="0"/>
              <a:t>Ancak; bazı yükler bazı taşımacılık durumlarında tehlikeli yük olabiliyor iken bazı durumlarda tehlikeli yük olmayabilir. Örnek olarak; Safflower Oil(Aspir Yağı) Dökme halde taşındığında IBC Kodda tehlikeli yük iken; paketli halde taşındığında IMDG Kodda tehlikeli yük statüsünde değildir.</a:t>
            </a:r>
          </a:p>
        </p:txBody>
      </p:sp>
    </p:spTree>
    <p:extLst>
      <p:ext uri="{BB962C8B-B14F-4D97-AF65-F5344CB8AC3E}">
        <p14:creationId xmlns:p14="http://schemas.microsoft.com/office/powerpoint/2010/main" val="3804561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B6DFCC-A3F4-448A-AADC-E29FE6D3B01E}"/>
              </a:ext>
            </a:extLst>
          </p:cNvPr>
          <p:cNvSpPr>
            <a:spLocks noGrp="1"/>
          </p:cNvSpPr>
          <p:nvPr>
            <p:ph type="title"/>
          </p:nvPr>
        </p:nvSpPr>
        <p:spPr>
          <a:xfrm>
            <a:off x="1095293" y="769664"/>
            <a:ext cx="8819044" cy="384721"/>
          </a:xfrm>
        </p:spPr>
        <p:txBody>
          <a:bodyPr/>
          <a:lstStyle/>
          <a:p>
            <a:pPr algn="ctr"/>
            <a:r>
              <a:rPr lang="tr-TR" dirty="0"/>
              <a:t>TEHLİKELİ YÜK BİLDİRİMİ</a:t>
            </a:r>
          </a:p>
        </p:txBody>
      </p:sp>
      <p:sp>
        <p:nvSpPr>
          <p:cNvPr id="5" name="İçerik Yer Tutucusu 4">
            <a:extLst>
              <a:ext uri="{FF2B5EF4-FFF2-40B4-BE49-F238E27FC236}">
                <a16:creationId xmlns:a16="http://schemas.microsoft.com/office/drawing/2014/main" id="{66681B10-3A72-4D32-AE2B-D36EFEFC282D}"/>
              </a:ext>
            </a:extLst>
          </p:cNvPr>
          <p:cNvSpPr>
            <a:spLocks noGrp="1"/>
          </p:cNvSpPr>
          <p:nvPr>
            <p:ph sz="half" idx="2"/>
          </p:nvPr>
        </p:nvSpPr>
        <p:spPr>
          <a:xfrm>
            <a:off x="469900" y="962025"/>
            <a:ext cx="9917430" cy="6172200"/>
          </a:xfrm>
        </p:spPr>
        <p:txBody>
          <a:bodyPr/>
          <a:lstStyle/>
          <a:p>
            <a:pPr algn="just"/>
            <a:endParaRPr lang="tr-TR" dirty="0"/>
          </a:p>
          <a:p>
            <a:pPr algn="just"/>
            <a:endParaRPr lang="tr-TR" dirty="0"/>
          </a:p>
          <a:p>
            <a:pPr algn="just"/>
            <a:endParaRPr lang="tr-TR" dirty="0"/>
          </a:p>
          <a:p>
            <a:pPr algn="just"/>
            <a:r>
              <a:rPr lang="tr-TR" dirty="0"/>
              <a:t>12 Nisan 2019 Tarihli Ve 29486 Sayılı Bakan Olur’u İle Yayımlanan Denizyoluyla Taşınan Tehlikeli Yüklere İlişkin Bildirim Ve Özel İzin Yönergesinin ‘Tehlikeli yük bildirimi’ başlıklı 5.maddesinde konunun ayrıntıları düzenlenmiştir.</a:t>
            </a:r>
          </a:p>
          <a:p>
            <a:pPr algn="just"/>
            <a:endParaRPr lang="tr-TR" dirty="0"/>
          </a:p>
          <a:p>
            <a:pPr algn="just"/>
            <a:r>
              <a:rPr lang="tr-TR" dirty="0"/>
              <a:t> - Tehlikeli yük taşıyan gemi veya deniz araçları; liman idari sahasına girmeden en az 24 saat önce, liman idari sahasına girişine kadarki seyir süresi 24 saatten az olanlar ise bir önceki kıyı tesisinden kalkışından hemen sonra bu maddede belirtildiği şekilde gemi ilgilileri vasıtasıyla taşıdıkları tehlikeli yüklere ilişkin bildirimde bulunur. </a:t>
            </a:r>
          </a:p>
          <a:p>
            <a:pPr algn="just"/>
            <a:endParaRPr lang="tr-TR" dirty="0"/>
          </a:p>
          <a:p>
            <a:pPr algn="just"/>
            <a:r>
              <a:rPr lang="tr-TR" dirty="0"/>
              <a:t> - Liman başkanlığından gerekli yanaşma veya ayrılma iznini almayan tehlikeli yük taşıyan gemiler kıyı tesisine yanaşamaz veya kıyı tesisinden ayrılamaz. </a:t>
            </a:r>
          </a:p>
          <a:p>
            <a:pPr algn="just"/>
            <a:endParaRPr lang="tr-TR" dirty="0"/>
          </a:p>
          <a:p>
            <a:pPr algn="just"/>
            <a:r>
              <a:rPr lang="tr-TR" dirty="0"/>
              <a:t> - Gemi ile </a:t>
            </a:r>
            <a:r>
              <a:rPr lang="tr-TR" b="1" dirty="0"/>
              <a:t>gelen, giden veya transit yük*</a:t>
            </a:r>
            <a:r>
              <a:rPr lang="tr-TR" dirty="0"/>
              <a:t> olarak gemide bulunan tehlikeli yükler ile ilgili bildirimler, bu yüklerin tabi oldukları uluslararası mevzuat kapsamında aşağıdaki bilgileri içerir ve gemi ilgilisi tarafından Liman Tek Pencere Sistemine (LTP) elektronik ortamda girilerek ilgili liman başkanlıklarına gönderilir.</a:t>
            </a:r>
          </a:p>
          <a:p>
            <a:pPr algn="just"/>
            <a:endParaRPr lang="tr-TR" dirty="0"/>
          </a:p>
          <a:p>
            <a:pPr algn="just"/>
            <a:endParaRPr lang="tr-TR" dirty="0"/>
          </a:p>
          <a:p>
            <a:pPr algn="r"/>
            <a:r>
              <a:rPr lang="tr-TR" sz="1200" dirty="0"/>
              <a:t>   	* Tehlikeli yük tahliye edip boş kalkan gemiler için, doğru istatistik oluşturulması açısından liman çıkış belgelerinde ‘tehlikeli yük taşıyor’ kutucuğu işaretlenip boşaltma işlemi sisteme eklenmelidir. Kılavuzluk ve römorkörcülük işlemlerindeki tarife ücretlendirmesinde bu husus dikkate alınmamaktadır.</a:t>
            </a:r>
          </a:p>
        </p:txBody>
      </p:sp>
    </p:spTree>
    <p:extLst>
      <p:ext uri="{BB962C8B-B14F-4D97-AF65-F5344CB8AC3E}">
        <p14:creationId xmlns:p14="http://schemas.microsoft.com/office/powerpoint/2010/main" val="100054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B6DFCC-A3F4-448A-AADC-E29FE6D3B01E}"/>
              </a:ext>
            </a:extLst>
          </p:cNvPr>
          <p:cNvSpPr>
            <a:spLocks noGrp="1"/>
          </p:cNvSpPr>
          <p:nvPr>
            <p:ph type="title"/>
          </p:nvPr>
        </p:nvSpPr>
        <p:spPr>
          <a:xfrm>
            <a:off x="1079500" y="186630"/>
            <a:ext cx="8819044" cy="384721"/>
          </a:xfrm>
        </p:spPr>
        <p:txBody>
          <a:bodyPr/>
          <a:lstStyle/>
          <a:p>
            <a:pPr algn="ctr"/>
            <a:r>
              <a:rPr lang="tr-TR" dirty="0"/>
              <a:t>TEHLİKELİ YÜK BİLDİRİMİ</a:t>
            </a:r>
          </a:p>
        </p:txBody>
      </p:sp>
      <p:sp>
        <p:nvSpPr>
          <p:cNvPr id="5" name="İçerik Yer Tutucusu 4">
            <a:extLst>
              <a:ext uri="{FF2B5EF4-FFF2-40B4-BE49-F238E27FC236}">
                <a16:creationId xmlns:a16="http://schemas.microsoft.com/office/drawing/2014/main" id="{66681B10-3A72-4D32-AE2B-D36EFEFC282D}"/>
              </a:ext>
            </a:extLst>
          </p:cNvPr>
          <p:cNvSpPr>
            <a:spLocks noGrp="1"/>
          </p:cNvSpPr>
          <p:nvPr>
            <p:ph sz="half" idx="2"/>
          </p:nvPr>
        </p:nvSpPr>
        <p:spPr>
          <a:xfrm>
            <a:off x="622296" y="1184304"/>
            <a:ext cx="3749593" cy="3231654"/>
          </a:xfrm>
        </p:spPr>
        <p:txBody>
          <a:bodyPr/>
          <a:lstStyle/>
          <a:p>
            <a:pPr algn="just"/>
            <a:r>
              <a:rPr lang="tr-TR" sz="1400" dirty="0"/>
              <a:t>-IMDG Kod kapsamındaki yüklere ait bildirimler aşağıdaki bilgileri kapsar: </a:t>
            </a:r>
          </a:p>
          <a:p>
            <a:pPr algn="just"/>
            <a:r>
              <a:rPr lang="tr-TR" sz="1400" dirty="0"/>
              <a:t>1) İşlem türü,</a:t>
            </a:r>
          </a:p>
          <a:p>
            <a:pPr algn="just"/>
            <a:r>
              <a:rPr lang="tr-TR" sz="1400" dirty="0"/>
              <a:t>2) Yükün gittiği ya da geldiği liman, </a:t>
            </a:r>
          </a:p>
          <a:p>
            <a:pPr algn="just"/>
            <a:r>
              <a:rPr lang="tr-TR" sz="1400" dirty="0"/>
              <a:t>3) Yükleme ya da tahliye yapılacak kıyı tesisi, </a:t>
            </a:r>
          </a:p>
          <a:p>
            <a:pPr algn="just"/>
            <a:r>
              <a:rPr lang="tr-TR" sz="1400" dirty="0"/>
              <a:t>4) Uygun sevkiyat adı, </a:t>
            </a:r>
          </a:p>
          <a:p>
            <a:pPr algn="just"/>
            <a:r>
              <a:rPr lang="tr-TR" sz="1400" dirty="0"/>
              <a:t>5) UN numarası, </a:t>
            </a:r>
          </a:p>
          <a:p>
            <a:pPr algn="just"/>
            <a:r>
              <a:rPr lang="tr-TR" sz="1400" dirty="0"/>
              <a:t>6) Ambalaj türü, </a:t>
            </a:r>
          </a:p>
          <a:p>
            <a:pPr algn="just"/>
            <a:r>
              <a:rPr lang="tr-TR" sz="1400" dirty="0"/>
              <a:t>7) Ambalaj adedi, </a:t>
            </a:r>
          </a:p>
          <a:p>
            <a:pPr algn="just"/>
            <a:r>
              <a:rPr lang="tr-TR" sz="1400" dirty="0"/>
              <a:t>8) Gross kütle, </a:t>
            </a:r>
          </a:p>
          <a:p>
            <a:pPr algn="just"/>
            <a:r>
              <a:rPr lang="tr-TR" sz="1400" dirty="0"/>
              <a:t>9) Net kütle, </a:t>
            </a:r>
          </a:p>
          <a:p>
            <a:pPr algn="just"/>
            <a:r>
              <a:rPr lang="tr-TR" sz="1400" dirty="0"/>
              <a:t>10) Konteyner numarası, </a:t>
            </a:r>
          </a:p>
          <a:p>
            <a:pPr algn="just"/>
            <a:r>
              <a:rPr lang="tr-TR" sz="1400" dirty="0"/>
              <a:t>11) Gemide istiflendiği yer, </a:t>
            </a:r>
          </a:p>
          <a:p>
            <a:pPr algn="just"/>
            <a:r>
              <a:rPr lang="tr-TR" sz="1400" dirty="0"/>
              <a:t>12) Nihai alıcı firma, </a:t>
            </a:r>
          </a:p>
          <a:p>
            <a:pPr algn="just"/>
            <a:r>
              <a:rPr lang="tr-TR" sz="1400" dirty="0"/>
              <a:t>13) Nihai alıcı firma vergi numarası. </a:t>
            </a:r>
          </a:p>
        </p:txBody>
      </p:sp>
      <p:sp>
        <p:nvSpPr>
          <p:cNvPr id="3" name="Dikdörtgen 2">
            <a:extLst>
              <a:ext uri="{FF2B5EF4-FFF2-40B4-BE49-F238E27FC236}">
                <a16:creationId xmlns:a16="http://schemas.microsoft.com/office/drawing/2014/main" id="{87E1EF45-9C11-47BA-9ECC-3E57FBF1B2A1}"/>
              </a:ext>
            </a:extLst>
          </p:cNvPr>
          <p:cNvSpPr/>
          <p:nvPr/>
        </p:nvSpPr>
        <p:spPr>
          <a:xfrm>
            <a:off x="6294366" y="1184304"/>
            <a:ext cx="3604178" cy="3108543"/>
          </a:xfrm>
          <a:prstGeom prst="rect">
            <a:avLst/>
          </a:prstGeom>
        </p:spPr>
        <p:txBody>
          <a:bodyPr wrap="square">
            <a:spAutoFit/>
          </a:bodyPr>
          <a:lstStyle/>
          <a:p>
            <a:pPr lvl="0" algn="just"/>
            <a:r>
              <a:rPr lang="tr-TR" sz="1400" kern="0" dirty="0">
                <a:solidFill>
                  <a:sysClr val="windowText" lastClr="000000"/>
                </a:solidFill>
              </a:rPr>
              <a:t>-IMSBC Kod kapsamındaki yüklere ait bildirimler aşağıdaki bilgileri kapsar: </a:t>
            </a:r>
          </a:p>
          <a:p>
            <a:pPr lvl="0" algn="just"/>
            <a:r>
              <a:rPr lang="tr-TR" sz="1400" kern="0" dirty="0">
                <a:solidFill>
                  <a:sysClr val="windowText" lastClr="000000"/>
                </a:solidFill>
              </a:rPr>
              <a:t>1) İşlem türü, </a:t>
            </a:r>
          </a:p>
          <a:p>
            <a:pPr lvl="0" algn="just"/>
            <a:r>
              <a:rPr lang="tr-TR" sz="1400" kern="0" dirty="0">
                <a:solidFill>
                  <a:sysClr val="windowText" lastClr="000000"/>
                </a:solidFill>
              </a:rPr>
              <a:t>2) Yükün gittiği ya da geldiği liman, </a:t>
            </a:r>
          </a:p>
          <a:p>
            <a:pPr lvl="0" algn="just"/>
            <a:r>
              <a:rPr lang="tr-TR" sz="1400" kern="0" dirty="0">
                <a:solidFill>
                  <a:sysClr val="windowText" lastClr="000000"/>
                </a:solidFill>
              </a:rPr>
              <a:t>3) Yükleme ya da tahliye yapılacak kıyı tesisi, </a:t>
            </a:r>
          </a:p>
          <a:p>
            <a:pPr lvl="0" algn="just"/>
            <a:r>
              <a:rPr lang="tr-TR" sz="1400" kern="0" dirty="0">
                <a:solidFill>
                  <a:sysClr val="windowText" lastClr="000000"/>
                </a:solidFill>
              </a:rPr>
              <a:t>4) Yüke ait güvenlik bilgi formunun varlığı, </a:t>
            </a:r>
          </a:p>
          <a:p>
            <a:pPr lvl="0" algn="just"/>
            <a:r>
              <a:rPr lang="tr-TR" sz="1400" kern="0" dirty="0">
                <a:solidFill>
                  <a:sysClr val="windowText" lastClr="000000"/>
                </a:solidFill>
              </a:rPr>
              <a:t>5) Varsa UN numarası, </a:t>
            </a:r>
          </a:p>
          <a:p>
            <a:pPr lvl="0" algn="just"/>
            <a:r>
              <a:rPr lang="tr-TR" sz="1400" kern="0" dirty="0">
                <a:solidFill>
                  <a:sysClr val="windowText" lastClr="000000"/>
                </a:solidFill>
              </a:rPr>
              <a:t>6) Yükün grubu, </a:t>
            </a:r>
          </a:p>
          <a:p>
            <a:pPr lvl="0" algn="just"/>
            <a:r>
              <a:rPr lang="tr-TR" sz="1400" kern="0" dirty="0">
                <a:solidFill>
                  <a:sysClr val="windowText" lastClr="000000"/>
                </a:solidFill>
              </a:rPr>
              <a:t>7) Dökme yük sevkiyat adı, </a:t>
            </a:r>
          </a:p>
          <a:p>
            <a:pPr lvl="0" algn="just"/>
            <a:r>
              <a:rPr lang="tr-TR" sz="1400" kern="0" dirty="0">
                <a:solidFill>
                  <a:sysClr val="windowText" lastClr="000000"/>
                </a:solidFill>
              </a:rPr>
              <a:t>8) Gemide bulunduğu ambar numarası,</a:t>
            </a:r>
          </a:p>
          <a:p>
            <a:pPr lvl="0" algn="just"/>
            <a:r>
              <a:rPr lang="tr-TR" sz="1400" kern="0" dirty="0">
                <a:solidFill>
                  <a:sysClr val="windowText" lastClr="000000"/>
                </a:solidFill>
              </a:rPr>
              <a:t> 9) İstif faktörü, </a:t>
            </a:r>
          </a:p>
          <a:p>
            <a:pPr lvl="0" algn="just"/>
            <a:r>
              <a:rPr lang="tr-TR" sz="1400" kern="0" dirty="0">
                <a:solidFill>
                  <a:sysClr val="windowText" lastClr="000000"/>
                </a:solidFill>
              </a:rPr>
              <a:t>10) Miktar, </a:t>
            </a:r>
          </a:p>
          <a:p>
            <a:pPr lvl="0" algn="just"/>
            <a:r>
              <a:rPr lang="tr-TR" sz="1400" kern="0" dirty="0">
                <a:solidFill>
                  <a:sysClr val="windowText" lastClr="000000"/>
                </a:solidFill>
              </a:rPr>
              <a:t>11) Nihai alıcı firma, </a:t>
            </a:r>
          </a:p>
          <a:p>
            <a:pPr lvl="0" algn="just"/>
            <a:r>
              <a:rPr lang="tr-TR" sz="1400" kern="0" dirty="0">
                <a:solidFill>
                  <a:sysClr val="windowText" lastClr="000000"/>
                </a:solidFill>
              </a:rPr>
              <a:t>12) Nihai alıcı firma vergi numarası. </a:t>
            </a:r>
          </a:p>
        </p:txBody>
      </p:sp>
      <p:sp>
        <p:nvSpPr>
          <p:cNvPr id="4" name="Dikdörtgen 3">
            <a:extLst>
              <a:ext uri="{FF2B5EF4-FFF2-40B4-BE49-F238E27FC236}">
                <a16:creationId xmlns:a16="http://schemas.microsoft.com/office/drawing/2014/main" id="{C850DD64-F78C-42D8-9CF9-C4F63F251C96}"/>
              </a:ext>
            </a:extLst>
          </p:cNvPr>
          <p:cNvSpPr/>
          <p:nvPr/>
        </p:nvSpPr>
        <p:spPr>
          <a:xfrm>
            <a:off x="507997" y="4686151"/>
            <a:ext cx="3978193" cy="2893100"/>
          </a:xfrm>
          <a:prstGeom prst="rect">
            <a:avLst/>
          </a:prstGeom>
        </p:spPr>
        <p:txBody>
          <a:bodyPr wrap="square">
            <a:spAutoFit/>
          </a:bodyPr>
          <a:lstStyle/>
          <a:p>
            <a:pPr lvl="0" algn="just"/>
            <a:r>
              <a:rPr lang="tr-TR" sz="1400" kern="0" dirty="0">
                <a:solidFill>
                  <a:sysClr val="windowText" lastClr="000000"/>
                </a:solidFill>
              </a:rPr>
              <a:t>-IBC Kod kapsamındaki yükler ile MARPOL 73/78 Ek-I kapsamındaki petrol ve petrol ürünlerine ait bildirimler aşağıdaki bilgileri kapsar: </a:t>
            </a:r>
          </a:p>
          <a:p>
            <a:pPr lvl="0" algn="just"/>
            <a:r>
              <a:rPr lang="tr-TR" sz="1400" kern="0" dirty="0">
                <a:solidFill>
                  <a:sysClr val="windowText" lastClr="000000"/>
                </a:solidFill>
              </a:rPr>
              <a:t>1) </a:t>
            </a:r>
            <a:r>
              <a:rPr lang="tr-TR" sz="1400" dirty="0"/>
              <a:t>İşlem türü, </a:t>
            </a:r>
          </a:p>
          <a:p>
            <a:pPr lvl="0" algn="just"/>
            <a:r>
              <a:rPr lang="tr-TR" sz="1400" kern="0" dirty="0">
                <a:solidFill>
                  <a:sysClr val="windowText" lastClr="000000"/>
                </a:solidFill>
              </a:rPr>
              <a:t>2) Yükün gittiği ya da geldiği liman,</a:t>
            </a:r>
          </a:p>
          <a:p>
            <a:pPr lvl="0" algn="just"/>
            <a:r>
              <a:rPr lang="tr-TR" sz="1400" kern="0" dirty="0">
                <a:solidFill>
                  <a:sysClr val="windowText" lastClr="000000"/>
                </a:solidFill>
              </a:rPr>
              <a:t>3) Yükleme ya da tahliye yapılacak kıyı tesisi, </a:t>
            </a:r>
          </a:p>
          <a:p>
            <a:pPr lvl="0" algn="just"/>
            <a:r>
              <a:rPr lang="tr-TR" sz="1400" kern="0" dirty="0">
                <a:solidFill>
                  <a:sysClr val="windowText" lastClr="000000"/>
                </a:solidFill>
              </a:rPr>
              <a:t>4) Yüke ait güvenlik bilgi formu varlığı, </a:t>
            </a:r>
          </a:p>
          <a:p>
            <a:pPr lvl="0" algn="just"/>
            <a:r>
              <a:rPr lang="tr-TR" sz="1400" kern="0" dirty="0">
                <a:solidFill>
                  <a:sysClr val="windowText" lastClr="000000"/>
                </a:solidFill>
              </a:rPr>
              <a:t>5) Ürün adı, </a:t>
            </a:r>
          </a:p>
          <a:p>
            <a:pPr lvl="0" algn="just"/>
            <a:r>
              <a:rPr lang="tr-TR" sz="1400" kern="0" dirty="0">
                <a:solidFill>
                  <a:sysClr val="windowText" lastClr="000000"/>
                </a:solidFill>
              </a:rPr>
              <a:t>6) Gemide bulunduğu tank numarası, </a:t>
            </a:r>
          </a:p>
          <a:p>
            <a:pPr lvl="0" algn="just"/>
            <a:r>
              <a:rPr lang="tr-TR" sz="1400" kern="0" dirty="0">
                <a:solidFill>
                  <a:sysClr val="windowText" lastClr="000000"/>
                </a:solidFill>
              </a:rPr>
              <a:t>7) Varsa parlama noktası, </a:t>
            </a:r>
          </a:p>
          <a:p>
            <a:pPr lvl="0" algn="just"/>
            <a:r>
              <a:rPr lang="tr-TR" sz="1400" kern="0" dirty="0">
                <a:solidFill>
                  <a:sysClr val="windowText" lastClr="000000"/>
                </a:solidFill>
              </a:rPr>
              <a:t>8) Miktar, </a:t>
            </a:r>
          </a:p>
          <a:p>
            <a:pPr lvl="0" algn="just"/>
            <a:r>
              <a:rPr lang="tr-TR" sz="1400" kern="0" dirty="0">
                <a:solidFill>
                  <a:sysClr val="windowText" lastClr="000000"/>
                </a:solidFill>
              </a:rPr>
              <a:t>9) Nihai alıcı firma, </a:t>
            </a:r>
          </a:p>
          <a:p>
            <a:pPr lvl="0" algn="just"/>
            <a:r>
              <a:rPr lang="tr-TR" sz="1400" kern="0" dirty="0">
                <a:solidFill>
                  <a:sysClr val="windowText" lastClr="000000"/>
                </a:solidFill>
              </a:rPr>
              <a:t>10) Nihai alıcı firma vergi numarası. </a:t>
            </a:r>
          </a:p>
        </p:txBody>
      </p:sp>
      <p:sp>
        <p:nvSpPr>
          <p:cNvPr id="6" name="Dikdörtgen 5">
            <a:extLst>
              <a:ext uri="{FF2B5EF4-FFF2-40B4-BE49-F238E27FC236}">
                <a16:creationId xmlns:a16="http://schemas.microsoft.com/office/drawing/2014/main" id="{AE2ED2ED-0A42-414D-8077-9AFDA2147119}"/>
              </a:ext>
            </a:extLst>
          </p:cNvPr>
          <p:cNvSpPr/>
          <p:nvPr/>
        </p:nvSpPr>
        <p:spPr>
          <a:xfrm>
            <a:off x="6302947" y="4661732"/>
            <a:ext cx="3366871" cy="2893100"/>
          </a:xfrm>
          <a:prstGeom prst="rect">
            <a:avLst/>
          </a:prstGeom>
        </p:spPr>
        <p:txBody>
          <a:bodyPr wrap="square">
            <a:spAutoFit/>
          </a:bodyPr>
          <a:lstStyle/>
          <a:p>
            <a:pPr lvl="0" algn="just"/>
            <a:r>
              <a:rPr lang="tr-TR" sz="1400" kern="0" dirty="0">
                <a:solidFill>
                  <a:sysClr val="windowText" lastClr="000000"/>
                </a:solidFill>
              </a:rPr>
              <a:t>-IGC Kod kapsamındaki yüklere ait bildirimler aşağıdaki bilgileri kapsar:</a:t>
            </a:r>
          </a:p>
          <a:p>
            <a:pPr lvl="0" algn="just"/>
            <a:r>
              <a:rPr lang="tr-TR" sz="1400" kern="0" dirty="0">
                <a:solidFill>
                  <a:sysClr val="windowText" lastClr="000000"/>
                </a:solidFill>
              </a:rPr>
              <a:t>1) İşlem türü, </a:t>
            </a:r>
          </a:p>
          <a:p>
            <a:pPr lvl="0" algn="just"/>
            <a:r>
              <a:rPr lang="tr-TR" sz="1400" kern="0" dirty="0">
                <a:solidFill>
                  <a:sysClr val="windowText" lastClr="000000"/>
                </a:solidFill>
              </a:rPr>
              <a:t>2) Yükün gittiği ya da geldiği liman,</a:t>
            </a:r>
          </a:p>
          <a:p>
            <a:pPr lvl="0" algn="just"/>
            <a:r>
              <a:rPr lang="tr-TR" sz="1400" kern="0" dirty="0">
                <a:solidFill>
                  <a:sysClr val="windowText" lastClr="000000"/>
                </a:solidFill>
              </a:rPr>
              <a:t>3) Yükleme ya da tahliye yapılacak kıyı tesisi,</a:t>
            </a:r>
          </a:p>
          <a:p>
            <a:pPr lvl="0" algn="just"/>
            <a:r>
              <a:rPr lang="tr-TR" sz="1400" kern="0" dirty="0">
                <a:solidFill>
                  <a:sysClr val="windowText" lastClr="000000"/>
                </a:solidFill>
              </a:rPr>
              <a:t>4) Yüke ait güvenlik bilgi formunun varlığı, 5) Ürün adı, </a:t>
            </a:r>
          </a:p>
          <a:p>
            <a:pPr lvl="0" algn="just"/>
            <a:r>
              <a:rPr lang="tr-TR" sz="1400" kern="0" dirty="0">
                <a:solidFill>
                  <a:sysClr val="windowText" lastClr="000000"/>
                </a:solidFill>
              </a:rPr>
              <a:t>6) Gemide bulunduğu tank numarası, </a:t>
            </a:r>
          </a:p>
          <a:p>
            <a:pPr lvl="0" algn="just"/>
            <a:r>
              <a:rPr lang="tr-TR" sz="1400" kern="0" dirty="0">
                <a:solidFill>
                  <a:sysClr val="windowText" lastClr="000000"/>
                </a:solidFill>
              </a:rPr>
              <a:t>7) Varsa parlama noktası, </a:t>
            </a:r>
          </a:p>
          <a:p>
            <a:pPr lvl="0" algn="just"/>
            <a:r>
              <a:rPr lang="tr-TR" sz="1400" kern="0" dirty="0">
                <a:solidFill>
                  <a:sysClr val="windowText" lastClr="000000"/>
                </a:solidFill>
              </a:rPr>
              <a:t>8) Miktar, </a:t>
            </a:r>
          </a:p>
          <a:p>
            <a:pPr lvl="0" algn="just"/>
            <a:r>
              <a:rPr lang="tr-TR" sz="1400" kern="0" dirty="0">
                <a:solidFill>
                  <a:sysClr val="windowText" lastClr="000000"/>
                </a:solidFill>
              </a:rPr>
              <a:t>9) Nihai alıcı firma, </a:t>
            </a:r>
          </a:p>
          <a:p>
            <a:pPr lvl="0" algn="just"/>
            <a:r>
              <a:rPr lang="tr-TR" sz="1400" kern="0" dirty="0">
                <a:solidFill>
                  <a:sysClr val="windowText" lastClr="000000"/>
                </a:solidFill>
              </a:rPr>
              <a:t>10) Nihai alıcı firma vergi numarası.</a:t>
            </a:r>
          </a:p>
        </p:txBody>
      </p:sp>
      <p:sp>
        <p:nvSpPr>
          <p:cNvPr id="7" name="Dikdörtgen 6">
            <a:extLst>
              <a:ext uri="{FF2B5EF4-FFF2-40B4-BE49-F238E27FC236}">
                <a16:creationId xmlns:a16="http://schemas.microsoft.com/office/drawing/2014/main" id="{C1B16093-08AD-4BA0-923E-968F9296901D}"/>
              </a:ext>
            </a:extLst>
          </p:cNvPr>
          <p:cNvSpPr/>
          <p:nvPr/>
        </p:nvSpPr>
        <p:spPr>
          <a:xfrm>
            <a:off x="622296" y="626581"/>
            <a:ext cx="10020303" cy="369332"/>
          </a:xfrm>
          <a:prstGeom prst="rect">
            <a:avLst/>
          </a:prstGeom>
        </p:spPr>
        <p:txBody>
          <a:bodyPr wrap="square">
            <a:spAutoFit/>
          </a:bodyPr>
          <a:lstStyle/>
          <a:p>
            <a:pPr algn="just"/>
            <a:r>
              <a:rPr lang="tr-TR" dirty="0"/>
              <a:t>Gönderilen bildirimler, liman başkanlıkları tarafından Liman Yönetim Bilgi Sistemi üzerinden kontrol edilir.</a:t>
            </a:r>
          </a:p>
        </p:txBody>
      </p:sp>
    </p:spTree>
    <p:extLst>
      <p:ext uri="{BB962C8B-B14F-4D97-AF65-F5344CB8AC3E}">
        <p14:creationId xmlns:p14="http://schemas.microsoft.com/office/powerpoint/2010/main" val="325255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B6DFCC-A3F4-448A-AADC-E29FE6D3B01E}"/>
              </a:ext>
            </a:extLst>
          </p:cNvPr>
          <p:cNvSpPr>
            <a:spLocks noGrp="1"/>
          </p:cNvSpPr>
          <p:nvPr>
            <p:ph type="title"/>
          </p:nvPr>
        </p:nvSpPr>
        <p:spPr>
          <a:xfrm>
            <a:off x="387985" y="352425"/>
            <a:ext cx="9917430" cy="769441"/>
          </a:xfrm>
        </p:spPr>
        <p:txBody>
          <a:bodyPr/>
          <a:lstStyle/>
          <a:p>
            <a:pPr algn="ctr"/>
            <a:r>
              <a:rPr lang="tr-TR" dirty="0"/>
              <a:t>LİMAN YÖNETİM BİLGİ SİSTEMİ YADA LTP’YE GİRİŞTE DİKKAT EDİLECEKLER</a:t>
            </a:r>
          </a:p>
        </p:txBody>
      </p:sp>
      <p:sp>
        <p:nvSpPr>
          <p:cNvPr id="3" name="İçerik Yer Tutucusu 2">
            <a:extLst>
              <a:ext uri="{FF2B5EF4-FFF2-40B4-BE49-F238E27FC236}">
                <a16:creationId xmlns:a16="http://schemas.microsoft.com/office/drawing/2014/main" id="{BA0B4AAC-5927-4FDF-9F31-B53366900894}"/>
              </a:ext>
            </a:extLst>
          </p:cNvPr>
          <p:cNvSpPr>
            <a:spLocks noGrp="1"/>
          </p:cNvSpPr>
          <p:nvPr>
            <p:ph sz="half" idx="2"/>
          </p:nvPr>
        </p:nvSpPr>
        <p:spPr>
          <a:xfrm>
            <a:off x="165100" y="1885668"/>
            <a:ext cx="10439400" cy="1938992"/>
          </a:xfrm>
        </p:spPr>
        <p:txBody>
          <a:bodyPr/>
          <a:lstStyle/>
          <a:p>
            <a:pPr algn="just"/>
            <a:r>
              <a:rPr lang="tr-TR" dirty="0"/>
              <a:t>- IMDG Kod kapsamında yapılacak bildirimlerde yükün güvenlik bilgi formundan yararlanılarak yükün UN Numarası sistemde aratılarak yük bulunur ve sisteme eklenir. </a:t>
            </a:r>
          </a:p>
          <a:p>
            <a:pPr algn="just"/>
            <a:r>
              <a:rPr lang="tr-TR" dirty="0"/>
              <a:t>- Gross ve net kütle kısımları doldurulur, miktar(kilogram) kısmı boş bırakılır. Gross ve net kütleler birbirine eşit olamaz.</a:t>
            </a:r>
          </a:p>
          <a:p>
            <a:pPr algn="just"/>
            <a:r>
              <a:rPr lang="tr-TR" dirty="0"/>
              <a:t>- Tüm girişler </a:t>
            </a:r>
            <a:r>
              <a:rPr lang="tr-TR" b="1" dirty="0"/>
              <a:t>kilogram</a:t>
            </a:r>
            <a:r>
              <a:rPr lang="tr-TR" dirty="0"/>
              <a:t> birimi olarak yapılır.</a:t>
            </a:r>
          </a:p>
          <a:p>
            <a:pPr algn="just"/>
            <a:r>
              <a:rPr lang="tr-TR" dirty="0"/>
              <a:t>- Liste şeklinde yapılacak çoklu eklemeler sistemde belirtilen format biçiminde yapılır.</a:t>
            </a:r>
          </a:p>
          <a:p>
            <a:endParaRPr lang="tr-TR" dirty="0"/>
          </a:p>
        </p:txBody>
      </p:sp>
      <p:sp>
        <p:nvSpPr>
          <p:cNvPr id="7" name="Unvan 1">
            <a:extLst>
              <a:ext uri="{FF2B5EF4-FFF2-40B4-BE49-F238E27FC236}">
                <a16:creationId xmlns:a16="http://schemas.microsoft.com/office/drawing/2014/main" id="{8DF0AA33-86F1-4EA2-B4BF-B93898D6C03E}"/>
              </a:ext>
            </a:extLst>
          </p:cNvPr>
          <p:cNvSpPr txBox="1">
            <a:spLocks/>
          </p:cNvSpPr>
          <p:nvPr/>
        </p:nvSpPr>
        <p:spPr>
          <a:xfrm>
            <a:off x="387985" y="1096685"/>
            <a:ext cx="8819044" cy="369332"/>
          </a:xfrm>
          <a:prstGeom prst="rect">
            <a:avLst/>
          </a:prstGeom>
        </p:spPr>
        <p:txBody>
          <a:bodyPr wrap="square" lIns="0" tIns="0" rIns="0" bIns="0">
            <a:spAutoFit/>
          </a:bodyPr>
          <a:lstStyle>
            <a:lvl1pPr>
              <a:defRPr sz="2500" b="1" i="0">
                <a:solidFill>
                  <a:srgbClr val="CCAE5A"/>
                </a:solidFill>
                <a:latin typeface="MyriadPro-Semibold"/>
                <a:ea typeface="+mj-ea"/>
                <a:cs typeface="MyriadPro-Semibold"/>
              </a:defRPr>
            </a:lvl1pPr>
          </a:lstStyle>
          <a:p>
            <a:r>
              <a:rPr lang="tr-TR" sz="2400" b="0" u="sng" kern="0" dirty="0">
                <a:solidFill>
                  <a:schemeClr val="tx1"/>
                </a:solidFill>
                <a:latin typeface="+mj-lt"/>
              </a:rPr>
              <a:t>IMDG Kod (Paketli Tehlikeli Yükler)</a:t>
            </a:r>
          </a:p>
        </p:txBody>
      </p:sp>
      <p:sp>
        <p:nvSpPr>
          <p:cNvPr id="8" name="Unvan 1">
            <a:extLst>
              <a:ext uri="{FF2B5EF4-FFF2-40B4-BE49-F238E27FC236}">
                <a16:creationId xmlns:a16="http://schemas.microsoft.com/office/drawing/2014/main" id="{09A40DC4-0FED-461E-BE68-01132E458576}"/>
              </a:ext>
            </a:extLst>
          </p:cNvPr>
          <p:cNvSpPr txBox="1">
            <a:spLocks/>
          </p:cNvSpPr>
          <p:nvPr/>
        </p:nvSpPr>
        <p:spPr>
          <a:xfrm>
            <a:off x="387985" y="4059645"/>
            <a:ext cx="8819044" cy="369332"/>
          </a:xfrm>
          <a:prstGeom prst="rect">
            <a:avLst/>
          </a:prstGeom>
        </p:spPr>
        <p:txBody>
          <a:bodyPr wrap="square" lIns="0" tIns="0" rIns="0" bIns="0">
            <a:spAutoFit/>
          </a:bodyPr>
          <a:lstStyle>
            <a:lvl1pPr>
              <a:defRPr sz="2500" b="1" i="0">
                <a:solidFill>
                  <a:srgbClr val="CCAE5A"/>
                </a:solidFill>
                <a:latin typeface="MyriadPro-Semibold"/>
                <a:ea typeface="+mj-ea"/>
                <a:cs typeface="MyriadPro-Semibold"/>
              </a:defRPr>
            </a:lvl1pPr>
          </a:lstStyle>
          <a:p>
            <a:r>
              <a:rPr lang="tr-TR" sz="2400" b="0" u="sng" kern="0" dirty="0">
                <a:solidFill>
                  <a:schemeClr val="tx1"/>
                </a:solidFill>
                <a:latin typeface="+mj-lt"/>
              </a:rPr>
              <a:t>IBC Kod (Dökme Tehlikeli Kimyasal Yükler)</a:t>
            </a:r>
          </a:p>
        </p:txBody>
      </p:sp>
      <p:sp>
        <p:nvSpPr>
          <p:cNvPr id="9" name="İçerik Yer Tutucusu 2">
            <a:extLst>
              <a:ext uri="{FF2B5EF4-FFF2-40B4-BE49-F238E27FC236}">
                <a16:creationId xmlns:a16="http://schemas.microsoft.com/office/drawing/2014/main" id="{39223971-E14D-4B87-9F10-682AF66AB796}"/>
              </a:ext>
            </a:extLst>
          </p:cNvPr>
          <p:cNvSpPr txBox="1">
            <a:spLocks/>
          </p:cNvSpPr>
          <p:nvPr/>
        </p:nvSpPr>
        <p:spPr>
          <a:xfrm>
            <a:off x="165100" y="4973182"/>
            <a:ext cx="10439400" cy="2215991"/>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tr-TR" kern="0" dirty="0">
                <a:solidFill>
                  <a:sysClr val="windowText" lastClr="000000"/>
                </a:solidFill>
              </a:rPr>
              <a:t>- IBC Kod kapsamında yapılacak bildirimlerde yükün ismi sistemde aratılarak yük bulunur ve sisteme eklenir. </a:t>
            </a:r>
          </a:p>
          <a:p>
            <a:pPr algn="just"/>
            <a:r>
              <a:rPr lang="tr-TR" kern="0" dirty="0">
                <a:solidFill>
                  <a:sysClr val="windowText" lastClr="000000"/>
                </a:solidFill>
              </a:rPr>
              <a:t>- Miktar(kilogram) kısmı doldurulur, Gross ve net kütle kısımları boş bırakılır. </a:t>
            </a:r>
          </a:p>
          <a:p>
            <a:pPr algn="just"/>
            <a:r>
              <a:rPr lang="tr-TR" kern="0" dirty="0">
                <a:solidFill>
                  <a:sysClr val="windowText" lastClr="000000"/>
                </a:solidFill>
              </a:rPr>
              <a:t>- Tüm girişler </a:t>
            </a:r>
            <a:r>
              <a:rPr lang="tr-TR" b="1" kern="0" dirty="0">
                <a:solidFill>
                  <a:sysClr val="windowText" lastClr="000000"/>
                </a:solidFill>
              </a:rPr>
              <a:t>kilogram</a:t>
            </a:r>
            <a:r>
              <a:rPr lang="tr-TR" kern="0" dirty="0">
                <a:solidFill>
                  <a:sysClr val="windowText" lastClr="000000"/>
                </a:solidFill>
              </a:rPr>
              <a:t> birimi olarak yapılır.</a:t>
            </a:r>
          </a:p>
          <a:p>
            <a:pPr algn="just"/>
            <a:r>
              <a:rPr lang="tr-TR" kern="0" dirty="0">
                <a:solidFill>
                  <a:sysClr val="windowText" lastClr="000000"/>
                </a:solidFill>
              </a:rPr>
              <a:t>- IBC Kodda, Palm yağı vb. birkaç yağ hariç dökme organik yağlar tehlikeli yüktür. Palm kernel oil ismiyle tehlikeli yük olarak girilen yük palm yağı değildir.</a:t>
            </a:r>
          </a:p>
          <a:p>
            <a:pPr algn="just"/>
            <a:r>
              <a:rPr lang="tr-TR" kern="0" dirty="0">
                <a:solidFill>
                  <a:sysClr val="windowText" lastClr="000000"/>
                </a:solidFill>
              </a:rPr>
              <a:t>- IBC Kod Bölüm 18’de kodun kapsamına girmeyen 32 adet yük belirtilmiş olup en önemlileri Etil Alkol, Aseton, Melas (Şeker Pekmezi) ve Isopropil Alkoldür.</a:t>
            </a:r>
          </a:p>
          <a:p>
            <a:endParaRPr lang="tr-TR" kern="0" dirty="0">
              <a:solidFill>
                <a:sysClr val="windowText" lastClr="000000"/>
              </a:solidFill>
            </a:endParaRPr>
          </a:p>
        </p:txBody>
      </p:sp>
    </p:spTree>
    <p:extLst>
      <p:ext uri="{BB962C8B-B14F-4D97-AF65-F5344CB8AC3E}">
        <p14:creationId xmlns:p14="http://schemas.microsoft.com/office/powerpoint/2010/main" val="777920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B6DFCC-A3F4-448A-AADC-E29FE6D3B01E}"/>
              </a:ext>
            </a:extLst>
          </p:cNvPr>
          <p:cNvSpPr>
            <a:spLocks noGrp="1"/>
          </p:cNvSpPr>
          <p:nvPr>
            <p:ph type="title"/>
          </p:nvPr>
        </p:nvSpPr>
        <p:spPr>
          <a:xfrm>
            <a:off x="241300" y="352425"/>
            <a:ext cx="10287000" cy="769441"/>
          </a:xfrm>
        </p:spPr>
        <p:txBody>
          <a:bodyPr/>
          <a:lstStyle/>
          <a:p>
            <a:pPr algn="ctr"/>
            <a:r>
              <a:rPr lang="tr-TR" dirty="0"/>
              <a:t>LİMAN YÖNETİM BİLGİ SİSTEMİ YADA LTP’YE GİRİŞTE DİKKAT EDİLECEKLER</a:t>
            </a:r>
          </a:p>
        </p:txBody>
      </p:sp>
      <p:sp>
        <p:nvSpPr>
          <p:cNvPr id="3" name="İçerik Yer Tutucusu 2">
            <a:extLst>
              <a:ext uri="{FF2B5EF4-FFF2-40B4-BE49-F238E27FC236}">
                <a16:creationId xmlns:a16="http://schemas.microsoft.com/office/drawing/2014/main" id="{BA0B4AAC-5927-4FDF-9F31-B53366900894}"/>
              </a:ext>
            </a:extLst>
          </p:cNvPr>
          <p:cNvSpPr>
            <a:spLocks noGrp="1"/>
          </p:cNvSpPr>
          <p:nvPr>
            <p:ph sz="half" idx="2"/>
          </p:nvPr>
        </p:nvSpPr>
        <p:spPr>
          <a:xfrm>
            <a:off x="241300" y="1963572"/>
            <a:ext cx="10287000" cy="1938992"/>
          </a:xfrm>
        </p:spPr>
        <p:txBody>
          <a:bodyPr/>
          <a:lstStyle/>
          <a:p>
            <a:pPr algn="just"/>
            <a:r>
              <a:rPr lang="tr-TR" dirty="0"/>
              <a:t>- IMSBC Kod kapsamında yapılacak bildirimlerde yükün güvenlik bilgi formundan yararlanılarak yükün UN Numarası sistemde aratılarak yük bulunur ve sisteme eklenir. </a:t>
            </a:r>
          </a:p>
          <a:p>
            <a:pPr algn="just"/>
            <a:r>
              <a:rPr lang="tr-TR" dirty="0"/>
              <a:t>- Miktar(kilogram) kısmı doldurulur, Gross ve net kütle kısımları boş bırakılır. </a:t>
            </a:r>
          </a:p>
          <a:p>
            <a:pPr algn="just"/>
            <a:r>
              <a:rPr lang="tr-TR" dirty="0"/>
              <a:t>- Tüm girişler </a:t>
            </a:r>
            <a:r>
              <a:rPr lang="tr-TR" b="1" dirty="0"/>
              <a:t>kilogram</a:t>
            </a:r>
            <a:r>
              <a:rPr lang="tr-TR" dirty="0"/>
              <a:t> birimi olarak yapılır.</a:t>
            </a:r>
          </a:p>
          <a:p>
            <a:pPr algn="just"/>
            <a:r>
              <a:rPr lang="tr-TR" dirty="0"/>
              <a:t>- 14.11.2021-31659 tarih ve sayılı Resmî Gazetede yayımlanan Yönetmelikte tehlikeli katı dökme yükler tanımı değiştirilmiş olup 01.04.2022 tarihinden itibaren yürürlüğe girecektir.</a:t>
            </a:r>
          </a:p>
          <a:p>
            <a:endParaRPr lang="tr-TR" dirty="0"/>
          </a:p>
        </p:txBody>
      </p:sp>
      <p:sp>
        <p:nvSpPr>
          <p:cNvPr id="7" name="Unvan 1">
            <a:extLst>
              <a:ext uri="{FF2B5EF4-FFF2-40B4-BE49-F238E27FC236}">
                <a16:creationId xmlns:a16="http://schemas.microsoft.com/office/drawing/2014/main" id="{8DF0AA33-86F1-4EA2-B4BF-B93898D6C03E}"/>
              </a:ext>
            </a:extLst>
          </p:cNvPr>
          <p:cNvSpPr txBox="1">
            <a:spLocks/>
          </p:cNvSpPr>
          <p:nvPr/>
        </p:nvSpPr>
        <p:spPr>
          <a:xfrm>
            <a:off x="387985" y="1121866"/>
            <a:ext cx="8819044" cy="369332"/>
          </a:xfrm>
          <a:prstGeom prst="rect">
            <a:avLst/>
          </a:prstGeom>
        </p:spPr>
        <p:txBody>
          <a:bodyPr wrap="square" lIns="0" tIns="0" rIns="0" bIns="0">
            <a:spAutoFit/>
          </a:bodyPr>
          <a:lstStyle>
            <a:lvl1pPr>
              <a:defRPr sz="2500" b="1" i="0">
                <a:solidFill>
                  <a:srgbClr val="CCAE5A"/>
                </a:solidFill>
                <a:latin typeface="MyriadPro-Semibold"/>
                <a:ea typeface="+mj-ea"/>
                <a:cs typeface="MyriadPro-Semibold"/>
              </a:defRPr>
            </a:lvl1pPr>
          </a:lstStyle>
          <a:p>
            <a:r>
              <a:rPr lang="tr-TR" sz="2400" b="0" u="sng" kern="0" dirty="0">
                <a:solidFill>
                  <a:schemeClr val="tx1"/>
                </a:solidFill>
                <a:latin typeface="+mj-lt"/>
              </a:rPr>
              <a:t>IMSBC Kod (Katı Dökme Yükler)</a:t>
            </a:r>
          </a:p>
        </p:txBody>
      </p:sp>
      <p:sp>
        <p:nvSpPr>
          <p:cNvPr id="8" name="Unvan 1">
            <a:extLst>
              <a:ext uri="{FF2B5EF4-FFF2-40B4-BE49-F238E27FC236}">
                <a16:creationId xmlns:a16="http://schemas.microsoft.com/office/drawing/2014/main" id="{09A40DC4-0FED-461E-BE68-01132E458576}"/>
              </a:ext>
            </a:extLst>
          </p:cNvPr>
          <p:cNvSpPr txBox="1">
            <a:spLocks/>
          </p:cNvSpPr>
          <p:nvPr/>
        </p:nvSpPr>
        <p:spPr>
          <a:xfrm>
            <a:off x="387985" y="4005606"/>
            <a:ext cx="8819044" cy="369332"/>
          </a:xfrm>
          <a:prstGeom prst="rect">
            <a:avLst/>
          </a:prstGeom>
        </p:spPr>
        <p:txBody>
          <a:bodyPr wrap="square" lIns="0" tIns="0" rIns="0" bIns="0">
            <a:spAutoFit/>
          </a:bodyPr>
          <a:lstStyle>
            <a:lvl1pPr>
              <a:defRPr sz="2500" b="1" i="0">
                <a:solidFill>
                  <a:srgbClr val="CCAE5A"/>
                </a:solidFill>
                <a:latin typeface="MyriadPro-Semibold"/>
                <a:ea typeface="+mj-ea"/>
                <a:cs typeface="MyriadPro-Semibold"/>
              </a:defRPr>
            </a:lvl1pPr>
          </a:lstStyle>
          <a:p>
            <a:r>
              <a:rPr lang="tr-TR" sz="2400" b="0" u="sng" kern="0" dirty="0">
                <a:solidFill>
                  <a:schemeClr val="tx1"/>
                </a:solidFill>
                <a:latin typeface="+mj-lt"/>
              </a:rPr>
              <a:t>IGC Kod (Dökme Halde Sıvılaşmış Gazlar) </a:t>
            </a:r>
          </a:p>
        </p:txBody>
      </p:sp>
      <p:sp>
        <p:nvSpPr>
          <p:cNvPr id="9" name="İçerik Yer Tutucusu 2">
            <a:extLst>
              <a:ext uri="{FF2B5EF4-FFF2-40B4-BE49-F238E27FC236}">
                <a16:creationId xmlns:a16="http://schemas.microsoft.com/office/drawing/2014/main" id="{39223971-E14D-4B87-9F10-682AF66AB796}"/>
              </a:ext>
            </a:extLst>
          </p:cNvPr>
          <p:cNvSpPr txBox="1">
            <a:spLocks/>
          </p:cNvSpPr>
          <p:nvPr/>
        </p:nvSpPr>
        <p:spPr>
          <a:xfrm>
            <a:off x="241300" y="4924425"/>
            <a:ext cx="10452100" cy="1661993"/>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tr-TR" kern="0" dirty="0">
                <a:solidFill>
                  <a:sysClr val="windowText" lastClr="000000"/>
                </a:solidFill>
              </a:rPr>
              <a:t>- IGC Kod kapsamında yapılacak bildirimlerde yükün ismi sistemde aratılarak yük bulunur ve sisteme eklenir. </a:t>
            </a:r>
          </a:p>
          <a:p>
            <a:pPr algn="just"/>
            <a:r>
              <a:rPr lang="tr-TR" kern="0" dirty="0">
                <a:solidFill>
                  <a:sysClr val="windowText" lastClr="000000"/>
                </a:solidFill>
              </a:rPr>
              <a:t>- Miktar(kilogram) kısmı doldurulur, Gross ve net kütle kısımları boş bırakılır.</a:t>
            </a:r>
          </a:p>
          <a:p>
            <a:pPr algn="just"/>
            <a:r>
              <a:rPr lang="tr-TR" kern="0" dirty="0">
                <a:solidFill>
                  <a:sysClr val="windowText" lastClr="000000"/>
                </a:solidFill>
              </a:rPr>
              <a:t>- Tüm girişler </a:t>
            </a:r>
            <a:r>
              <a:rPr lang="tr-TR" b="1" kern="0" dirty="0">
                <a:solidFill>
                  <a:sysClr val="windowText" lastClr="000000"/>
                </a:solidFill>
              </a:rPr>
              <a:t>kilogram</a:t>
            </a:r>
            <a:r>
              <a:rPr lang="tr-TR" kern="0" dirty="0">
                <a:solidFill>
                  <a:sysClr val="windowText" lastClr="000000"/>
                </a:solidFill>
              </a:rPr>
              <a:t> birimi olarak yapılır.</a:t>
            </a:r>
          </a:p>
          <a:p>
            <a:pPr algn="just"/>
            <a:r>
              <a:rPr lang="tr-TR" kern="0" dirty="0">
                <a:solidFill>
                  <a:sysClr val="windowText" lastClr="000000"/>
                </a:solidFill>
              </a:rPr>
              <a:t>- Sıvılaştırılmış petrol gazı (LPG) sistemde bütan-propan karışımı(butane-propane mixture) olarak tanımlanmıştır.</a:t>
            </a:r>
          </a:p>
          <a:p>
            <a:pPr marL="285750" indent="-285750">
              <a:buFontTx/>
              <a:buChar char="-"/>
            </a:pPr>
            <a:endParaRPr lang="tr-TR" kern="0" dirty="0">
              <a:solidFill>
                <a:sysClr val="windowText" lastClr="000000"/>
              </a:solidFill>
            </a:endParaRPr>
          </a:p>
          <a:p>
            <a:endParaRPr lang="tr-TR" kern="0" dirty="0">
              <a:solidFill>
                <a:sysClr val="windowText" lastClr="000000"/>
              </a:solidFill>
            </a:endParaRPr>
          </a:p>
        </p:txBody>
      </p:sp>
    </p:spTree>
    <p:extLst>
      <p:ext uri="{BB962C8B-B14F-4D97-AF65-F5344CB8AC3E}">
        <p14:creationId xmlns:p14="http://schemas.microsoft.com/office/powerpoint/2010/main" val="439036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B6DFCC-A3F4-448A-AADC-E29FE6D3B01E}"/>
              </a:ext>
            </a:extLst>
          </p:cNvPr>
          <p:cNvSpPr>
            <a:spLocks noGrp="1"/>
          </p:cNvSpPr>
          <p:nvPr>
            <p:ph type="title"/>
          </p:nvPr>
        </p:nvSpPr>
        <p:spPr>
          <a:xfrm>
            <a:off x="387985" y="83447"/>
            <a:ext cx="9926474" cy="769441"/>
          </a:xfrm>
        </p:spPr>
        <p:txBody>
          <a:bodyPr/>
          <a:lstStyle/>
          <a:p>
            <a:pPr algn="ctr"/>
            <a:r>
              <a:rPr lang="tr-TR" dirty="0"/>
              <a:t>LİMAN YÖNETİM BİLGİ SİSTEMİ YADA LTP’YE GİRİŞTE DİKKAT EDİLECEKLER</a:t>
            </a:r>
          </a:p>
        </p:txBody>
      </p:sp>
      <p:sp>
        <p:nvSpPr>
          <p:cNvPr id="3" name="İçerik Yer Tutucusu 2">
            <a:extLst>
              <a:ext uri="{FF2B5EF4-FFF2-40B4-BE49-F238E27FC236}">
                <a16:creationId xmlns:a16="http://schemas.microsoft.com/office/drawing/2014/main" id="{BA0B4AAC-5927-4FDF-9F31-B53366900894}"/>
              </a:ext>
            </a:extLst>
          </p:cNvPr>
          <p:cNvSpPr>
            <a:spLocks noGrp="1"/>
          </p:cNvSpPr>
          <p:nvPr>
            <p:ph sz="half" idx="2"/>
          </p:nvPr>
        </p:nvSpPr>
        <p:spPr>
          <a:xfrm>
            <a:off x="387984" y="1534656"/>
            <a:ext cx="6711315" cy="5816977"/>
          </a:xfrm>
        </p:spPr>
        <p:txBody>
          <a:bodyPr/>
          <a:lstStyle/>
          <a:p>
            <a:pPr algn="just"/>
            <a:r>
              <a:rPr lang="tr-TR" dirty="0"/>
              <a:t> - Sistemin altyapısı Ticaret Bakanlığı tarafından yönetildiğinden bu yük türünde ayrı bir sekme henüz oluşturulamamış olup yükler geçici olarak IBC Kodun altına eklenmiş ve bu husus 13.09.2021-56641 tarih ve sayılı yazımızla bildirilmiştir.</a:t>
            </a:r>
          </a:p>
          <a:p>
            <a:pPr algn="just"/>
            <a:r>
              <a:rPr lang="tr-TR" dirty="0"/>
              <a:t> - MARPOL Ek-1 (Petrol Ve Petrol Ürünleri) kapsamında yapılacak bildirimlerde LTP’de tanımlanmış kod IBC Kodun içerisinde aratılarak yük bulunur ve sisteme eklenir.</a:t>
            </a:r>
          </a:p>
          <a:p>
            <a:pPr algn="just"/>
            <a:r>
              <a:rPr lang="tr-TR" dirty="0"/>
              <a:t>- Miktar(kilogram) kısmı doldurulur, Gross ve net kütle kısımları boş bırakılır. </a:t>
            </a:r>
          </a:p>
          <a:p>
            <a:pPr algn="just"/>
            <a:r>
              <a:rPr lang="tr-TR" dirty="0"/>
              <a:t>- Tüm girişler </a:t>
            </a:r>
            <a:r>
              <a:rPr lang="tr-TR" b="1" dirty="0"/>
              <a:t>kilogram</a:t>
            </a:r>
            <a:r>
              <a:rPr lang="tr-TR" dirty="0"/>
              <a:t> birimi olarak yapılır.</a:t>
            </a:r>
          </a:p>
          <a:p>
            <a:pPr algn="just"/>
            <a:r>
              <a:rPr lang="tr-TR" dirty="0"/>
              <a:t>- Listedeki kodlar kullanılmadan isimle yapılan aramalarda motorin için dizel araması yapılarak motorin yerine biyodizel yükü sık sık hatalı olarak girilmektedir.</a:t>
            </a:r>
          </a:p>
          <a:p>
            <a:pPr algn="just"/>
            <a:endParaRPr lang="tr-TR" dirty="0"/>
          </a:p>
          <a:p>
            <a:pPr algn="just"/>
            <a:endParaRPr lang="tr-TR" dirty="0"/>
          </a:p>
          <a:p>
            <a:pPr algn="just"/>
            <a:endParaRPr lang="tr-TR" b="1" dirty="0"/>
          </a:p>
          <a:p>
            <a:pPr algn="just"/>
            <a:r>
              <a:rPr lang="tr-TR" b="1" dirty="0"/>
              <a:t>2021 yılı içerisinde tehlikeli yük girişi yapmadığı tespit edilen yaklaşık 250 gemi hareketi için 17 adet Liman Başkanlığımızca idari işlem tesis edilmiş olup tehlikeli yük girişlerinin yapılması sağlanmıştır. Sıradaki bölümde bahsedilecek örnek hatalı girişler ise bildirim yapılmış olmasına rağmen bildirimin hatalı yapılan kısımlarını incelemektedir.</a:t>
            </a:r>
          </a:p>
        </p:txBody>
      </p:sp>
      <p:sp>
        <p:nvSpPr>
          <p:cNvPr id="7" name="Unvan 1">
            <a:extLst>
              <a:ext uri="{FF2B5EF4-FFF2-40B4-BE49-F238E27FC236}">
                <a16:creationId xmlns:a16="http://schemas.microsoft.com/office/drawing/2014/main" id="{8DF0AA33-86F1-4EA2-B4BF-B93898D6C03E}"/>
              </a:ext>
            </a:extLst>
          </p:cNvPr>
          <p:cNvSpPr txBox="1">
            <a:spLocks/>
          </p:cNvSpPr>
          <p:nvPr/>
        </p:nvSpPr>
        <p:spPr>
          <a:xfrm>
            <a:off x="387985" y="856970"/>
            <a:ext cx="8819044" cy="369332"/>
          </a:xfrm>
          <a:prstGeom prst="rect">
            <a:avLst/>
          </a:prstGeom>
        </p:spPr>
        <p:txBody>
          <a:bodyPr wrap="square" lIns="0" tIns="0" rIns="0" bIns="0">
            <a:spAutoFit/>
          </a:bodyPr>
          <a:lstStyle>
            <a:lvl1pPr>
              <a:defRPr sz="2500" b="1" i="0">
                <a:solidFill>
                  <a:srgbClr val="CCAE5A"/>
                </a:solidFill>
                <a:latin typeface="MyriadPro-Semibold"/>
                <a:ea typeface="+mj-ea"/>
                <a:cs typeface="MyriadPro-Semibold"/>
              </a:defRPr>
            </a:lvl1pPr>
          </a:lstStyle>
          <a:p>
            <a:r>
              <a:rPr lang="tr-TR" sz="2400" b="0" u="sng" kern="0" dirty="0">
                <a:solidFill>
                  <a:schemeClr val="tx1"/>
                </a:solidFill>
                <a:latin typeface="+mj-lt"/>
              </a:rPr>
              <a:t>MARPOL Ek-1 (Petrol Ve Petrol Ürünleri)</a:t>
            </a:r>
          </a:p>
        </p:txBody>
      </p:sp>
      <p:pic>
        <p:nvPicPr>
          <p:cNvPr id="4" name="Resim 3">
            <a:extLst>
              <a:ext uri="{FF2B5EF4-FFF2-40B4-BE49-F238E27FC236}">
                <a16:creationId xmlns:a16="http://schemas.microsoft.com/office/drawing/2014/main" id="{7332377A-4E95-4FB3-9EB0-39F5B4504674}"/>
              </a:ext>
            </a:extLst>
          </p:cNvPr>
          <p:cNvPicPr>
            <a:picLocks noChangeAspect="1"/>
          </p:cNvPicPr>
          <p:nvPr/>
        </p:nvPicPr>
        <p:blipFill>
          <a:blip r:embed="rId2"/>
          <a:stretch>
            <a:fillRect/>
          </a:stretch>
        </p:blipFill>
        <p:spPr>
          <a:xfrm>
            <a:off x="7712366" y="497578"/>
            <a:ext cx="2683491" cy="6981825"/>
          </a:xfrm>
          <a:prstGeom prst="rect">
            <a:avLst/>
          </a:prstGeom>
        </p:spPr>
      </p:pic>
    </p:spTree>
    <p:extLst>
      <p:ext uri="{BB962C8B-B14F-4D97-AF65-F5344CB8AC3E}">
        <p14:creationId xmlns:p14="http://schemas.microsoft.com/office/powerpoint/2010/main" val="735981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61655" y="949898"/>
            <a:ext cx="6970089" cy="384721"/>
          </a:xfrm>
        </p:spPr>
        <p:txBody>
          <a:bodyPr/>
          <a:lstStyle/>
          <a:p>
            <a:pPr algn="ctr"/>
            <a:r>
              <a:rPr lang="tr-TR" dirty="0"/>
              <a:t>LİMAN TEK PENCERE EKRANLARI</a:t>
            </a:r>
          </a:p>
        </p:txBody>
      </p:sp>
      <p:sp>
        <p:nvSpPr>
          <p:cNvPr id="3" name="İçerik Yer Tutucusu 2"/>
          <p:cNvSpPr>
            <a:spLocks noGrp="1"/>
          </p:cNvSpPr>
          <p:nvPr>
            <p:ph sz="half" idx="2"/>
          </p:nvPr>
        </p:nvSpPr>
        <p:spPr>
          <a:xfrm>
            <a:off x="698500" y="1552428"/>
            <a:ext cx="9220200" cy="553998"/>
          </a:xfrm>
        </p:spPr>
        <p:txBody>
          <a:bodyPr/>
          <a:lstStyle/>
          <a:p>
            <a:pPr algn="just"/>
            <a:r>
              <a:rPr lang="tr-TR" dirty="0"/>
              <a:t>İlk olarak Gemi sefer bilgileri altında bulunan gemi durum bilgileri sayfasından «Tehlikeli yük taşıyor mu ?» sorusuna tik atılması unutulmamalı. Daha sonra tehlikeli yük girmeye başlanabilir.</a:t>
            </a:r>
          </a:p>
        </p:txBody>
      </p:sp>
      <p:pic>
        <p:nvPicPr>
          <p:cNvPr id="5" name="İçerik Yer Tutucusu 4"/>
          <p:cNvPicPr>
            <a:picLocks noGrp="1" noChangeAspect="1"/>
          </p:cNvPicPr>
          <p:nvPr>
            <p:ph sz="half" idx="3"/>
          </p:nvPr>
        </p:nvPicPr>
        <p:blipFill>
          <a:blip r:embed="rId2"/>
          <a:stretch>
            <a:fillRect/>
          </a:stretch>
        </p:blipFill>
        <p:spPr>
          <a:xfrm>
            <a:off x="723954" y="2414438"/>
            <a:ext cx="9245489" cy="4007818"/>
          </a:xfrm>
          <a:prstGeom prst="rect">
            <a:avLst/>
          </a:prstGeom>
        </p:spPr>
      </p:pic>
      <p:sp>
        <p:nvSpPr>
          <p:cNvPr id="6" name="Sol Ok 5"/>
          <p:cNvSpPr/>
          <p:nvPr/>
        </p:nvSpPr>
        <p:spPr>
          <a:xfrm>
            <a:off x="7099300" y="4113547"/>
            <a:ext cx="18288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08605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61654" y="276225"/>
            <a:ext cx="6970089" cy="384721"/>
          </a:xfrm>
        </p:spPr>
        <p:txBody>
          <a:bodyPr/>
          <a:lstStyle/>
          <a:p>
            <a:pPr algn="ctr"/>
            <a:r>
              <a:rPr lang="tr-TR" dirty="0"/>
              <a:t>LİMAN TEK PENCERE EKRANLARI</a:t>
            </a:r>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12878" y="2409825"/>
            <a:ext cx="9067639" cy="4751027"/>
          </a:xfrm>
        </p:spPr>
      </p:pic>
      <p:sp>
        <p:nvSpPr>
          <p:cNvPr id="4" name="İçerik Yer Tutucusu 3"/>
          <p:cNvSpPr>
            <a:spLocks noGrp="1"/>
          </p:cNvSpPr>
          <p:nvPr>
            <p:ph sz="half" idx="3"/>
          </p:nvPr>
        </p:nvSpPr>
        <p:spPr>
          <a:xfrm>
            <a:off x="546100" y="809625"/>
            <a:ext cx="9993470" cy="2215991"/>
          </a:xfrm>
        </p:spPr>
        <p:txBody>
          <a:bodyPr/>
          <a:lstStyle/>
          <a:p>
            <a:pPr marL="285750" indent="-285750">
              <a:buFont typeface="Arial" panose="020B0604020202020204" pitchFamily="34" charset="0"/>
              <a:buChar char="•"/>
            </a:pPr>
            <a:r>
              <a:rPr lang="tr-TR" dirty="0"/>
              <a:t>Tehlikeli Yükler sekmesi seçilerek Tehlikeli yük girme işlemi başlatılır.  </a:t>
            </a:r>
          </a:p>
          <a:p>
            <a:pPr marL="285750" indent="-285750">
              <a:buFont typeface="Arial" panose="020B0604020202020204" pitchFamily="34" charset="0"/>
              <a:buChar char="•"/>
            </a:pPr>
            <a:r>
              <a:rPr lang="tr-TR" dirty="0"/>
              <a:t>Dikkat edilecek ilk husus geminin tüm yükleri normal yüklere girildikten sonra eğer var ise tehlikeli yüklerin ayrı olarak tekrar girilmesidir. Kısaca tehlikeli yükler hem normal yüke hem tehlikeli yüke girilir.</a:t>
            </a:r>
          </a:p>
          <a:p>
            <a:pPr marL="285750" indent="-285750">
              <a:buFont typeface="Arial" panose="020B0604020202020204" pitchFamily="34" charset="0"/>
              <a:buChar char="•"/>
            </a:pPr>
            <a:r>
              <a:rPr lang="tr-TR" dirty="0"/>
              <a:t>Mesela geminin üstünde  1000 ton ham petrol var ise; bu miktar yük kısmına girilecek, daha sonra tehlikeli yükler kısmına IBC olarak 1.000.000 kg olarak tekrar girilecek. </a:t>
            </a:r>
          </a:p>
          <a:p>
            <a:pPr marL="285750" indent="-285750">
              <a:buFont typeface="Arial" panose="020B0604020202020204" pitchFamily="34" charset="0"/>
              <a:buChar char="•"/>
            </a:pPr>
            <a:endParaRPr lang="tr-TR" dirty="0"/>
          </a:p>
          <a:p>
            <a:endParaRPr lang="tr-TR" dirty="0"/>
          </a:p>
        </p:txBody>
      </p:sp>
    </p:spTree>
    <p:extLst>
      <p:ext uri="{BB962C8B-B14F-4D97-AF65-F5344CB8AC3E}">
        <p14:creationId xmlns:p14="http://schemas.microsoft.com/office/powerpoint/2010/main" val="2937124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41500" y="504825"/>
            <a:ext cx="6970089" cy="384721"/>
          </a:xfrm>
        </p:spPr>
        <p:txBody>
          <a:bodyPr/>
          <a:lstStyle/>
          <a:p>
            <a:pPr algn="ctr"/>
            <a:r>
              <a:rPr lang="tr-TR" dirty="0"/>
              <a:t>LİMAN TEK PENCERE EKRANLARI</a:t>
            </a:r>
          </a:p>
        </p:txBody>
      </p:sp>
      <p:pic>
        <p:nvPicPr>
          <p:cNvPr id="9" name="İçerik Yer Tutucusu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1131" y="2486025"/>
            <a:ext cx="9101682" cy="4114799"/>
          </a:xfrm>
        </p:spPr>
      </p:pic>
      <p:sp>
        <p:nvSpPr>
          <p:cNvPr id="11" name="Metin kutusu 10"/>
          <p:cNvSpPr txBox="1"/>
          <p:nvPr/>
        </p:nvSpPr>
        <p:spPr>
          <a:xfrm>
            <a:off x="1231900" y="1517020"/>
            <a:ext cx="9101681" cy="646331"/>
          </a:xfrm>
          <a:prstGeom prst="rect">
            <a:avLst/>
          </a:prstGeom>
          <a:noFill/>
        </p:spPr>
        <p:txBody>
          <a:bodyPr wrap="square" rtlCol="0">
            <a:spAutoFit/>
          </a:bodyPr>
          <a:lstStyle/>
          <a:p>
            <a:pPr marL="285750" indent="-285750">
              <a:buFont typeface="Arial" panose="020B0604020202020204" pitchFamily="34" charset="0"/>
              <a:buChar char="•"/>
            </a:pPr>
            <a:r>
              <a:rPr lang="tr-TR" dirty="0"/>
              <a:t>Tehlikeli yükler istenirse  toplu olarak eklenebilir.</a:t>
            </a:r>
          </a:p>
          <a:p>
            <a:pPr marL="285750" indent="-285750">
              <a:buFont typeface="Arial" panose="020B0604020202020204" pitchFamily="34" charset="0"/>
              <a:buChar char="•"/>
            </a:pPr>
            <a:r>
              <a:rPr lang="tr-TR" dirty="0"/>
              <a:t>İlgili şablonlara tehlikeli yükler sekmesinden ulaşılabilir.</a:t>
            </a:r>
          </a:p>
        </p:txBody>
      </p:sp>
      <p:sp>
        <p:nvSpPr>
          <p:cNvPr id="12" name="Sol Ok 11"/>
          <p:cNvSpPr/>
          <p:nvPr/>
        </p:nvSpPr>
        <p:spPr>
          <a:xfrm>
            <a:off x="2741328" y="5153025"/>
            <a:ext cx="2570644"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2906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998689"/>
            <a:ext cx="2206167" cy="69904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91803" y="1094003"/>
            <a:ext cx="862654" cy="50839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54457" y="808981"/>
            <a:ext cx="0" cy="5146675"/>
          </a:xfrm>
          <a:custGeom>
            <a:avLst/>
            <a:gdLst/>
            <a:ahLst/>
            <a:cxnLst/>
            <a:rect l="l" t="t" r="r" b="b"/>
            <a:pathLst>
              <a:path h="5146675">
                <a:moveTo>
                  <a:pt x="0" y="0"/>
                </a:moveTo>
                <a:lnTo>
                  <a:pt x="0" y="5146294"/>
                </a:lnTo>
              </a:path>
            </a:pathLst>
          </a:custGeom>
          <a:ln w="9525">
            <a:solidFill>
              <a:srgbClr val="C09C2B"/>
            </a:solidFill>
          </a:ln>
        </p:spPr>
        <p:txBody>
          <a:bodyPr wrap="square" lIns="0" tIns="0" rIns="0" bIns="0" rtlCol="0"/>
          <a:lstStyle/>
          <a:p>
            <a:endParaRPr/>
          </a:p>
        </p:txBody>
      </p:sp>
      <p:sp>
        <p:nvSpPr>
          <p:cNvPr id="6" name="object 6"/>
          <p:cNvSpPr/>
          <p:nvPr/>
        </p:nvSpPr>
        <p:spPr>
          <a:xfrm>
            <a:off x="3670825" y="808981"/>
            <a:ext cx="43180" cy="0"/>
          </a:xfrm>
          <a:custGeom>
            <a:avLst/>
            <a:gdLst/>
            <a:ahLst/>
            <a:cxnLst/>
            <a:rect l="l" t="t" r="r" b="b"/>
            <a:pathLst>
              <a:path w="43179">
                <a:moveTo>
                  <a:pt x="0" y="0"/>
                </a:moveTo>
                <a:lnTo>
                  <a:pt x="42862" y="0"/>
                </a:lnTo>
              </a:path>
            </a:pathLst>
          </a:custGeom>
          <a:ln w="9525">
            <a:solidFill>
              <a:srgbClr val="C09C2B"/>
            </a:solidFill>
          </a:ln>
        </p:spPr>
        <p:txBody>
          <a:bodyPr wrap="square" lIns="0" tIns="0" rIns="0" bIns="0" rtlCol="0"/>
          <a:lstStyle/>
          <a:p>
            <a:endParaRPr/>
          </a:p>
        </p:txBody>
      </p:sp>
      <p:sp>
        <p:nvSpPr>
          <p:cNvPr id="7" name="object 7"/>
          <p:cNvSpPr/>
          <p:nvPr/>
        </p:nvSpPr>
        <p:spPr>
          <a:xfrm>
            <a:off x="3670825" y="5955273"/>
            <a:ext cx="43180" cy="0"/>
          </a:xfrm>
          <a:custGeom>
            <a:avLst/>
            <a:gdLst/>
            <a:ahLst/>
            <a:cxnLst/>
            <a:rect l="l" t="t" r="r" b="b"/>
            <a:pathLst>
              <a:path w="43179">
                <a:moveTo>
                  <a:pt x="0" y="0"/>
                </a:moveTo>
                <a:lnTo>
                  <a:pt x="42862" y="0"/>
                </a:lnTo>
              </a:path>
            </a:pathLst>
          </a:custGeom>
          <a:ln w="9525">
            <a:solidFill>
              <a:srgbClr val="C09C2B"/>
            </a:solidFill>
          </a:ln>
        </p:spPr>
        <p:txBody>
          <a:bodyPr wrap="square" lIns="0" tIns="0" rIns="0" bIns="0" rtlCol="0"/>
          <a:lstStyle/>
          <a:p>
            <a:endParaRPr/>
          </a:p>
        </p:txBody>
      </p:sp>
      <p:sp>
        <p:nvSpPr>
          <p:cNvPr id="8" name="object 8"/>
          <p:cNvSpPr txBox="1"/>
          <p:nvPr/>
        </p:nvSpPr>
        <p:spPr>
          <a:xfrm>
            <a:off x="855732" y="2755504"/>
            <a:ext cx="2574087" cy="212879"/>
          </a:xfrm>
          <a:prstGeom prst="rect">
            <a:avLst/>
          </a:prstGeom>
        </p:spPr>
        <p:txBody>
          <a:bodyPr vert="horz" wrap="square" lIns="0" tIns="12700" rIns="0" bIns="0" rtlCol="0">
            <a:spAutoFit/>
          </a:bodyPr>
          <a:lstStyle/>
          <a:p>
            <a:pPr marL="502920" marR="5080" indent="-490855" algn="r">
              <a:lnSpc>
                <a:spcPct val="100000"/>
              </a:lnSpc>
            </a:pPr>
            <a:r>
              <a:rPr lang="tr-TR" sz="1300" b="1" spc="-10" dirty="0">
                <a:solidFill>
                  <a:srgbClr val="231F20"/>
                </a:solidFill>
                <a:latin typeface="Myriad Pro"/>
                <a:cs typeface="Myriad Pro"/>
              </a:rPr>
              <a:t>KONU ve İÇERİK</a:t>
            </a:r>
            <a:endParaRPr sz="1300" dirty="0">
              <a:latin typeface="Myriad Pro"/>
              <a:cs typeface="Myriad Pro"/>
            </a:endParaRPr>
          </a:p>
        </p:txBody>
      </p:sp>
      <p:sp>
        <p:nvSpPr>
          <p:cNvPr id="9" name="object 9"/>
          <p:cNvSpPr txBox="1"/>
          <p:nvPr/>
        </p:nvSpPr>
        <p:spPr>
          <a:xfrm>
            <a:off x="3654693" y="2638183"/>
            <a:ext cx="2960805" cy="1490152"/>
          </a:xfrm>
          <a:prstGeom prst="rect">
            <a:avLst/>
          </a:prstGeom>
        </p:spPr>
        <p:txBody>
          <a:bodyPr vert="horz" wrap="square" lIns="0" tIns="12700" rIns="0" bIns="0" rtlCol="0">
            <a:spAutoFit/>
          </a:bodyPr>
          <a:lstStyle/>
          <a:p>
            <a:pPr marL="12700" marR="57785">
              <a:lnSpc>
                <a:spcPct val="100000"/>
              </a:lnSpc>
              <a:spcBef>
                <a:spcPts val="100"/>
              </a:spcBef>
            </a:pPr>
            <a:r>
              <a:rPr lang="tr-TR" sz="2400" spc="-10" dirty="0">
                <a:solidFill>
                  <a:srgbClr val="636466"/>
                </a:solidFill>
                <a:latin typeface="Myriad Pro"/>
                <a:cs typeface="Myriad Pro"/>
              </a:rPr>
              <a:t>Tehlikeli yüklerin liman yönetim bilgi sistemine doğru olarak girişi</a:t>
            </a:r>
          </a:p>
        </p:txBody>
      </p:sp>
      <p:sp>
        <p:nvSpPr>
          <p:cNvPr id="10" name="object 10"/>
          <p:cNvSpPr txBox="1"/>
          <p:nvPr/>
        </p:nvSpPr>
        <p:spPr>
          <a:xfrm>
            <a:off x="6537883" y="1107616"/>
            <a:ext cx="3930647" cy="5347618"/>
          </a:xfrm>
          <a:prstGeom prst="rect">
            <a:avLst/>
          </a:prstGeom>
        </p:spPr>
        <p:txBody>
          <a:bodyPr vert="horz" wrap="square" lIns="0" tIns="12700" rIns="0" bIns="0" rtlCol="0">
            <a:spAutoFit/>
          </a:bodyPr>
          <a:lstStyle/>
          <a:p>
            <a:pPr marL="12700" marR="57785" indent="-342900" algn="just">
              <a:spcBef>
                <a:spcPts val="100"/>
              </a:spcBef>
              <a:spcAft>
                <a:spcPts val="1200"/>
              </a:spcAft>
              <a:buFont typeface="Arial" panose="020B0604020202020204" pitchFamily="34" charset="0"/>
              <a:buChar char="•"/>
            </a:pPr>
            <a:r>
              <a:rPr lang="tr-TR" sz="2000" spc="-10" dirty="0">
                <a:solidFill>
                  <a:srgbClr val="636466"/>
                </a:solidFill>
                <a:latin typeface="Myriad Pro"/>
              </a:rPr>
              <a:t>Tehlikeli yüklerin tanımı</a:t>
            </a:r>
          </a:p>
          <a:p>
            <a:pPr marL="12700" marR="57785" indent="-342900" algn="just">
              <a:spcBef>
                <a:spcPts val="100"/>
              </a:spcBef>
              <a:spcAft>
                <a:spcPts val="1200"/>
              </a:spcAft>
              <a:buFont typeface="Arial" panose="020B0604020202020204" pitchFamily="34" charset="0"/>
              <a:buChar char="•"/>
            </a:pPr>
            <a:r>
              <a:rPr lang="tr-TR" sz="2000" spc="-10" dirty="0">
                <a:solidFill>
                  <a:srgbClr val="636466"/>
                </a:solidFill>
                <a:latin typeface="Myriad Pro"/>
              </a:rPr>
              <a:t>Tehlikeli yüklerin sınıflandırması</a:t>
            </a:r>
          </a:p>
          <a:p>
            <a:pPr marL="12700" marR="57785" indent="-342900" algn="just">
              <a:spcBef>
                <a:spcPts val="100"/>
              </a:spcBef>
              <a:spcAft>
                <a:spcPts val="1200"/>
              </a:spcAft>
              <a:buFont typeface="Arial" panose="020B0604020202020204" pitchFamily="34" charset="0"/>
              <a:buChar char="•"/>
            </a:pPr>
            <a:r>
              <a:rPr lang="tr-TR" sz="2000" spc="-10" dirty="0">
                <a:solidFill>
                  <a:srgbClr val="636466"/>
                </a:solidFill>
                <a:latin typeface="Myriad Pro"/>
              </a:rPr>
              <a:t>Tehlikeli yükler hakkında bilgilendirme</a:t>
            </a:r>
          </a:p>
          <a:p>
            <a:pPr marL="12700" marR="57785" indent="-342900" algn="just">
              <a:spcBef>
                <a:spcPts val="100"/>
              </a:spcBef>
              <a:spcAft>
                <a:spcPts val="1200"/>
              </a:spcAft>
              <a:buFont typeface="Arial" panose="020B0604020202020204" pitchFamily="34" charset="0"/>
              <a:buChar char="•"/>
            </a:pPr>
            <a:r>
              <a:rPr lang="tr-TR" sz="2000" spc="-10" dirty="0">
                <a:solidFill>
                  <a:srgbClr val="636466"/>
                </a:solidFill>
                <a:latin typeface="Myriad Pro"/>
              </a:rPr>
              <a:t>Tehlikeli yük taşınma biçiminin önemi</a:t>
            </a:r>
          </a:p>
          <a:p>
            <a:pPr marL="12700" marR="57785" indent="-342900" algn="just">
              <a:spcBef>
                <a:spcPts val="100"/>
              </a:spcBef>
              <a:spcAft>
                <a:spcPts val="1200"/>
              </a:spcAft>
              <a:buFont typeface="Arial" panose="020B0604020202020204" pitchFamily="34" charset="0"/>
              <a:buChar char="•"/>
            </a:pPr>
            <a:r>
              <a:rPr lang="tr-TR" sz="2000" spc="-10" dirty="0">
                <a:solidFill>
                  <a:srgbClr val="636466"/>
                </a:solidFill>
                <a:latin typeface="Myriad Pro"/>
              </a:rPr>
              <a:t>Tehlikeli yük bildirimleri</a:t>
            </a:r>
          </a:p>
          <a:p>
            <a:pPr marL="12700" marR="57785" indent="-342900" algn="just">
              <a:spcBef>
                <a:spcPts val="100"/>
              </a:spcBef>
              <a:spcAft>
                <a:spcPts val="1200"/>
              </a:spcAft>
              <a:buFont typeface="Arial" panose="020B0604020202020204" pitchFamily="34" charset="0"/>
              <a:buChar char="•"/>
            </a:pPr>
            <a:r>
              <a:rPr lang="tr-TR" sz="2000" spc="-10" dirty="0">
                <a:solidFill>
                  <a:srgbClr val="636466"/>
                </a:solidFill>
                <a:latin typeface="Myriad Pro"/>
              </a:rPr>
              <a:t>Tehlikeli yük bilgilerinin liman yönetim bilgi sistemine girişinde dikkat edilecekler</a:t>
            </a:r>
          </a:p>
          <a:p>
            <a:pPr marL="12700" marR="57785" indent="-342900" algn="just">
              <a:spcBef>
                <a:spcPts val="100"/>
              </a:spcBef>
              <a:spcAft>
                <a:spcPts val="1200"/>
              </a:spcAft>
              <a:buFont typeface="Arial" panose="020B0604020202020204" pitchFamily="34" charset="0"/>
              <a:buChar char="•"/>
            </a:pPr>
            <a:r>
              <a:rPr lang="tr-TR" sz="2000" spc="-10" dirty="0">
                <a:solidFill>
                  <a:srgbClr val="636466"/>
                </a:solidFill>
                <a:latin typeface="Myriad Pro"/>
              </a:rPr>
              <a:t>Örnek hatalı girişler</a:t>
            </a:r>
          </a:p>
          <a:p>
            <a:pPr marL="12700" marR="57785" indent="-342900" algn="just">
              <a:spcBef>
                <a:spcPts val="100"/>
              </a:spcBef>
              <a:spcAft>
                <a:spcPts val="1200"/>
              </a:spcAft>
              <a:buFont typeface="Arial" panose="020B0604020202020204" pitchFamily="34" charset="0"/>
              <a:buChar char="•"/>
            </a:pPr>
            <a:r>
              <a:rPr lang="tr-TR" sz="2000" spc="-10" dirty="0">
                <a:solidFill>
                  <a:srgbClr val="636466"/>
                </a:solidFill>
                <a:latin typeface="Myriad Pro"/>
              </a:rPr>
              <a:t>Diğer hususlar</a:t>
            </a:r>
          </a:p>
          <a:p>
            <a:pPr marL="12700" marR="57785" indent="-342900" algn="just">
              <a:spcBef>
                <a:spcPts val="100"/>
              </a:spcBef>
              <a:spcAft>
                <a:spcPts val="1200"/>
              </a:spcAft>
              <a:buFont typeface="Arial" panose="020B0604020202020204" pitchFamily="34" charset="0"/>
              <a:buChar char="•"/>
            </a:pPr>
            <a:endParaRPr lang="tr-TR" sz="2000" spc="-10" dirty="0">
              <a:solidFill>
                <a:srgbClr val="636466"/>
              </a:solidFill>
              <a:latin typeface="Myriad Pro"/>
            </a:endParaRPr>
          </a:p>
        </p:txBody>
      </p:sp>
      <p:sp>
        <p:nvSpPr>
          <p:cNvPr id="11" name="object 11"/>
          <p:cNvSpPr/>
          <p:nvPr/>
        </p:nvSpPr>
        <p:spPr>
          <a:xfrm>
            <a:off x="5257101" y="7412811"/>
            <a:ext cx="177800" cy="147320"/>
          </a:xfrm>
          <a:custGeom>
            <a:avLst/>
            <a:gdLst/>
            <a:ahLst/>
            <a:cxnLst/>
            <a:rect l="l" t="t" r="r" b="b"/>
            <a:pathLst>
              <a:path w="177800" h="147320">
                <a:moveTo>
                  <a:pt x="0" y="147193"/>
                </a:moveTo>
                <a:lnTo>
                  <a:pt x="177787" y="147193"/>
                </a:lnTo>
                <a:lnTo>
                  <a:pt x="177787" y="0"/>
                </a:lnTo>
                <a:lnTo>
                  <a:pt x="0" y="0"/>
                </a:lnTo>
                <a:lnTo>
                  <a:pt x="0" y="147193"/>
                </a:lnTo>
                <a:close/>
              </a:path>
            </a:pathLst>
          </a:custGeom>
          <a:solidFill>
            <a:srgbClr val="90191C"/>
          </a:solidFill>
        </p:spPr>
        <p:txBody>
          <a:bodyPr wrap="square" lIns="0" tIns="0" rIns="0" bIns="0" rtlCol="0"/>
          <a:lstStyle/>
          <a:p>
            <a:endParaRPr/>
          </a:p>
        </p:txBody>
      </p:sp>
      <p:sp>
        <p:nvSpPr>
          <p:cNvPr id="12" name="object 12"/>
          <p:cNvSpPr/>
          <p:nvPr/>
        </p:nvSpPr>
        <p:spPr>
          <a:xfrm>
            <a:off x="799845" y="164655"/>
            <a:ext cx="2833179" cy="2521545"/>
          </a:xfrm>
          <a:prstGeom prst="rect">
            <a:avLst/>
          </a:prstGeom>
          <a:blipFill>
            <a:blip r:embed="rId4" cstate="print"/>
            <a:stretch>
              <a:fillRect/>
            </a:stretch>
          </a:blipFill>
        </p:spPr>
        <p:txBody>
          <a:bodyPr wrap="square" lIns="0" tIns="0" rIns="0" bIns="0" rtlCol="0"/>
          <a:lstStyle/>
          <a:p>
            <a:endParaRPr dirty="0"/>
          </a:p>
        </p:txBody>
      </p:sp>
      <p:sp>
        <p:nvSpPr>
          <p:cNvPr id="13" name="object 13"/>
          <p:cNvSpPr txBox="1"/>
          <p:nvPr/>
        </p:nvSpPr>
        <p:spPr>
          <a:xfrm>
            <a:off x="320593" y="7179081"/>
            <a:ext cx="6731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T</a:t>
            </a:r>
            <a:endParaRPr sz="700">
              <a:latin typeface="MyriadPro-Light"/>
              <a:cs typeface="MyriadPro-Light"/>
            </a:endParaRPr>
          </a:p>
        </p:txBody>
      </p:sp>
      <p:sp>
        <p:nvSpPr>
          <p:cNvPr id="14" name="object 14"/>
          <p:cNvSpPr txBox="1"/>
          <p:nvPr/>
        </p:nvSpPr>
        <p:spPr>
          <a:xfrm>
            <a:off x="580181" y="7179081"/>
            <a:ext cx="4127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t>
            </a:r>
            <a:endParaRPr sz="700">
              <a:latin typeface="MyriadPro-Light"/>
              <a:cs typeface="MyriadPro-Light"/>
            </a:endParaRPr>
          </a:p>
        </p:txBody>
      </p:sp>
      <p:sp>
        <p:nvSpPr>
          <p:cNvPr id="15" name="object 15"/>
          <p:cNvSpPr txBox="1"/>
          <p:nvPr/>
        </p:nvSpPr>
        <p:spPr>
          <a:xfrm>
            <a:off x="817900" y="7179081"/>
            <a:ext cx="7620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C</a:t>
            </a:r>
            <a:endParaRPr sz="700">
              <a:latin typeface="MyriadPro-Light"/>
              <a:cs typeface="MyriadPro-Light"/>
            </a:endParaRPr>
          </a:p>
        </p:txBody>
      </p:sp>
      <p:sp>
        <p:nvSpPr>
          <p:cNvPr id="16" name="object 16"/>
          <p:cNvSpPr txBox="1"/>
          <p:nvPr/>
        </p:nvSpPr>
        <p:spPr>
          <a:xfrm>
            <a:off x="1090823" y="7179081"/>
            <a:ext cx="4127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t>
            </a:r>
            <a:endParaRPr sz="700">
              <a:latin typeface="MyriadPro-Light"/>
              <a:cs typeface="MyriadPro-Light"/>
            </a:endParaRPr>
          </a:p>
        </p:txBody>
      </p:sp>
      <p:sp>
        <p:nvSpPr>
          <p:cNvPr id="17" name="object 17"/>
          <p:cNvSpPr txBox="1"/>
          <p:nvPr/>
        </p:nvSpPr>
        <p:spPr>
          <a:xfrm>
            <a:off x="1328541" y="7179081"/>
            <a:ext cx="8128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U</a:t>
            </a:r>
            <a:endParaRPr sz="700">
              <a:latin typeface="MyriadPro-Light"/>
              <a:cs typeface="MyriadPro-Light"/>
            </a:endParaRPr>
          </a:p>
        </p:txBody>
      </p:sp>
      <p:sp>
        <p:nvSpPr>
          <p:cNvPr id="18" name="object 18"/>
          <p:cNvSpPr txBox="1"/>
          <p:nvPr/>
        </p:nvSpPr>
        <p:spPr>
          <a:xfrm>
            <a:off x="1606443" y="7179081"/>
            <a:ext cx="6540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L</a:t>
            </a:r>
            <a:endParaRPr sz="700">
              <a:latin typeface="MyriadPro-Light"/>
              <a:cs typeface="MyriadPro-Light"/>
            </a:endParaRPr>
          </a:p>
        </p:txBody>
      </p:sp>
      <p:sp>
        <p:nvSpPr>
          <p:cNvPr id="19" name="object 19"/>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A</a:t>
            </a:r>
          </a:p>
        </p:txBody>
      </p:sp>
      <p:sp>
        <p:nvSpPr>
          <p:cNvPr id="20" name="object 20"/>
          <p:cNvSpPr txBox="1"/>
          <p:nvPr/>
        </p:nvSpPr>
        <p:spPr>
          <a:xfrm>
            <a:off x="2142776" y="7179081"/>
            <a:ext cx="6667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Ş</a:t>
            </a:r>
            <a:endParaRPr sz="700">
              <a:latin typeface="MyriadPro-Light"/>
              <a:cs typeface="MyriadPro-Light"/>
            </a:endParaRPr>
          </a:p>
        </p:txBody>
      </p:sp>
      <p:sp>
        <p:nvSpPr>
          <p:cNvPr id="21" name="object 21"/>
          <p:cNvSpPr txBox="1"/>
          <p:nvPr/>
        </p:nvSpPr>
        <p:spPr>
          <a:xfrm>
            <a:off x="2406276" y="7179081"/>
            <a:ext cx="6731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T</a:t>
            </a:r>
            <a:endParaRPr sz="700">
              <a:latin typeface="MyriadPro-Light"/>
              <a:cs typeface="MyriadPro-Light"/>
            </a:endParaRPr>
          </a:p>
        </p:txBody>
      </p:sp>
      <p:sp>
        <p:nvSpPr>
          <p:cNvPr id="22" name="object 22"/>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I</a:t>
            </a:r>
          </a:p>
        </p:txBody>
      </p:sp>
      <p:sp>
        <p:nvSpPr>
          <p:cNvPr id="23" name="object 23"/>
          <p:cNvSpPr txBox="1"/>
          <p:nvPr/>
        </p:nvSpPr>
        <p:spPr>
          <a:xfrm>
            <a:off x="2910873" y="7179081"/>
            <a:ext cx="7048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R</a:t>
            </a:r>
            <a:endParaRPr sz="700">
              <a:latin typeface="MyriadPro-Light"/>
              <a:cs typeface="MyriadPro-Light"/>
            </a:endParaRPr>
          </a:p>
        </p:txBody>
      </p:sp>
      <p:sp>
        <p:nvSpPr>
          <p:cNvPr id="24" name="object 24"/>
          <p:cNvSpPr txBox="1"/>
          <p:nvPr/>
        </p:nvSpPr>
        <p:spPr>
          <a:xfrm>
            <a:off x="3178017" y="7179081"/>
            <a:ext cx="9461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M</a:t>
            </a:r>
            <a:endParaRPr sz="700">
              <a:latin typeface="MyriadPro-Light"/>
              <a:cs typeface="MyriadPro-Light"/>
            </a:endParaRPr>
          </a:p>
        </p:txBody>
      </p:sp>
      <p:sp>
        <p:nvSpPr>
          <p:cNvPr id="25" name="object 25"/>
          <p:cNvSpPr txBox="1"/>
          <p:nvPr/>
        </p:nvSpPr>
        <p:spPr>
          <a:xfrm>
            <a:off x="3468187" y="7179081"/>
            <a:ext cx="7747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a:t>
            </a:r>
            <a:endParaRPr sz="700">
              <a:latin typeface="MyriadPro-Light"/>
              <a:cs typeface="MyriadPro-Light"/>
            </a:endParaRPr>
          </a:p>
        </p:txBody>
      </p:sp>
      <p:sp>
        <p:nvSpPr>
          <p:cNvPr id="26" name="object 26"/>
          <p:cNvSpPr txBox="1"/>
          <p:nvPr/>
        </p:nvSpPr>
        <p:spPr>
          <a:xfrm>
            <a:off x="3981051" y="7179081"/>
            <a:ext cx="7112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V</a:t>
            </a:r>
            <a:endParaRPr sz="700">
              <a:latin typeface="MyriadPro-Light"/>
              <a:cs typeface="MyriadPro-Light"/>
            </a:endParaRPr>
          </a:p>
        </p:txBody>
      </p:sp>
      <p:sp>
        <p:nvSpPr>
          <p:cNvPr id="27" name="object 27"/>
          <p:cNvSpPr txBox="1"/>
          <p:nvPr/>
        </p:nvSpPr>
        <p:spPr>
          <a:xfrm>
            <a:off x="4248551" y="7179081"/>
            <a:ext cx="6731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E</a:t>
            </a:r>
            <a:endParaRPr sz="700">
              <a:latin typeface="MyriadPro-Light"/>
              <a:cs typeface="MyriadPro-Light"/>
            </a:endParaRPr>
          </a:p>
        </p:txBody>
      </p:sp>
      <p:sp>
        <p:nvSpPr>
          <p:cNvPr id="28" name="object 28"/>
          <p:cNvSpPr txBox="1"/>
          <p:nvPr/>
        </p:nvSpPr>
        <p:spPr>
          <a:xfrm>
            <a:off x="4753947" y="7179081"/>
            <a:ext cx="7747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a:t>
            </a:r>
            <a:endParaRPr sz="700">
              <a:latin typeface="MyriadPro-Light"/>
              <a:cs typeface="MyriadPro-Light"/>
            </a:endParaRPr>
          </a:p>
        </p:txBody>
      </p:sp>
      <p:sp>
        <p:nvSpPr>
          <p:cNvPr id="29" name="object 29"/>
          <p:cNvSpPr txBox="1"/>
          <p:nvPr/>
        </p:nvSpPr>
        <p:spPr>
          <a:xfrm>
            <a:off x="5028204" y="7179081"/>
            <a:ext cx="6540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L</a:t>
            </a:r>
            <a:endParaRPr sz="700">
              <a:latin typeface="MyriadPro-Light"/>
              <a:cs typeface="MyriadPro-Light"/>
            </a:endParaRPr>
          </a:p>
        </p:txBody>
      </p:sp>
      <p:sp>
        <p:nvSpPr>
          <p:cNvPr id="30" name="object 30"/>
          <p:cNvSpPr txBox="1"/>
          <p:nvPr/>
        </p:nvSpPr>
        <p:spPr>
          <a:xfrm>
            <a:off x="5283347" y="7179081"/>
            <a:ext cx="6731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T</a:t>
            </a:r>
            <a:endParaRPr sz="700">
              <a:latin typeface="MyriadPro-Light"/>
              <a:cs typeface="MyriadPro-Light"/>
            </a:endParaRPr>
          </a:p>
        </p:txBody>
      </p:sp>
      <p:sp>
        <p:nvSpPr>
          <p:cNvPr id="31" name="object 31"/>
          <p:cNvSpPr txBox="1"/>
          <p:nvPr/>
        </p:nvSpPr>
        <p:spPr>
          <a:xfrm>
            <a:off x="5550491" y="7179081"/>
            <a:ext cx="7048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Y</a:t>
            </a:r>
            <a:endParaRPr sz="700">
              <a:latin typeface="MyriadPro-Light"/>
              <a:cs typeface="MyriadPro-Light"/>
            </a:endParaRPr>
          </a:p>
        </p:txBody>
      </p:sp>
      <p:sp>
        <p:nvSpPr>
          <p:cNvPr id="32" name="object 32"/>
          <p:cNvSpPr txBox="1"/>
          <p:nvPr/>
        </p:nvSpPr>
        <p:spPr>
          <a:xfrm>
            <a:off x="5810879" y="7179081"/>
            <a:ext cx="7747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a:t>
            </a:r>
            <a:endParaRPr sz="700">
              <a:latin typeface="MyriadPro-Light"/>
              <a:cs typeface="MyriadPro-Light"/>
            </a:endParaRPr>
          </a:p>
        </p:txBody>
      </p:sp>
      <p:sp>
        <p:nvSpPr>
          <p:cNvPr id="33" name="object 33"/>
          <p:cNvSpPr txBox="1"/>
          <p:nvPr/>
        </p:nvSpPr>
        <p:spPr>
          <a:xfrm>
            <a:off x="6085136" y="7179081"/>
            <a:ext cx="7048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P</a:t>
            </a:r>
            <a:endParaRPr sz="700">
              <a:latin typeface="MyriadPro-Light"/>
              <a:cs typeface="MyriadPro-Light"/>
            </a:endParaRPr>
          </a:p>
        </p:txBody>
      </p:sp>
      <p:sp>
        <p:nvSpPr>
          <p:cNvPr id="34" name="object 34"/>
          <p:cNvSpPr txBox="1"/>
          <p:nvPr/>
        </p:nvSpPr>
        <p:spPr>
          <a:xfrm>
            <a:off x="6352014" y="7179081"/>
            <a:ext cx="4445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I</a:t>
            </a:r>
            <a:endParaRPr sz="700">
              <a:latin typeface="MyriadPro-Light"/>
              <a:cs typeface="MyriadPro-Light"/>
            </a:endParaRPr>
          </a:p>
        </p:txBody>
      </p:sp>
      <p:sp>
        <p:nvSpPr>
          <p:cNvPr id="35" name="object 35"/>
          <p:cNvSpPr txBox="1"/>
          <p:nvPr/>
        </p:nvSpPr>
        <p:spPr>
          <a:xfrm>
            <a:off x="6834740" y="7179081"/>
            <a:ext cx="7048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B</a:t>
            </a:r>
            <a:endParaRPr sz="700">
              <a:latin typeface="MyriadPro-Light"/>
              <a:cs typeface="MyriadPro-Light"/>
            </a:endParaRPr>
          </a:p>
        </p:txBody>
      </p:sp>
      <p:sp>
        <p:nvSpPr>
          <p:cNvPr id="36" name="object 36"/>
          <p:cNvSpPr txBox="1"/>
          <p:nvPr/>
        </p:nvSpPr>
        <p:spPr>
          <a:xfrm>
            <a:off x="7101885" y="7179081"/>
            <a:ext cx="7747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a:t>
            </a:r>
            <a:endParaRPr sz="700">
              <a:latin typeface="MyriadPro-Light"/>
              <a:cs typeface="MyriadPro-Light"/>
            </a:endParaRPr>
          </a:p>
        </p:txBody>
      </p:sp>
      <p:sp>
        <p:nvSpPr>
          <p:cNvPr id="37" name="object 37"/>
          <p:cNvSpPr txBox="1"/>
          <p:nvPr/>
        </p:nvSpPr>
        <p:spPr>
          <a:xfrm>
            <a:off x="7376142" y="7179081"/>
            <a:ext cx="6985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K</a:t>
            </a:r>
            <a:endParaRPr sz="700">
              <a:latin typeface="MyriadPro-Light"/>
              <a:cs typeface="MyriadPro-Light"/>
            </a:endParaRPr>
          </a:p>
        </p:txBody>
      </p:sp>
      <p:sp>
        <p:nvSpPr>
          <p:cNvPr id="38" name="object 38"/>
          <p:cNvSpPr txBox="1"/>
          <p:nvPr/>
        </p:nvSpPr>
        <p:spPr>
          <a:xfrm>
            <a:off x="7643455" y="7179081"/>
            <a:ext cx="7747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a:t>
            </a:r>
            <a:endParaRPr sz="700">
              <a:latin typeface="MyriadPro-Light"/>
              <a:cs typeface="MyriadPro-Light"/>
            </a:endParaRPr>
          </a:p>
        </p:txBody>
      </p:sp>
      <p:sp>
        <p:nvSpPr>
          <p:cNvPr id="39" name="object 39"/>
          <p:cNvSpPr txBox="1"/>
          <p:nvPr/>
        </p:nvSpPr>
        <p:spPr>
          <a:xfrm>
            <a:off x="7917712" y="7179081"/>
            <a:ext cx="8255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N</a:t>
            </a:r>
            <a:endParaRPr sz="700">
              <a:latin typeface="MyriadPro-Light"/>
              <a:cs typeface="MyriadPro-Light"/>
            </a:endParaRPr>
          </a:p>
        </p:txBody>
      </p:sp>
      <p:sp>
        <p:nvSpPr>
          <p:cNvPr id="40" name="object 40"/>
          <p:cNvSpPr txBox="1"/>
          <p:nvPr/>
        </p:nvSpPr>
        <p:spPr>
          <a:xfrm>
            <a:off x="8196680" y="7179081"/>
            <a:ext cx="6540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L</a:t>
            </a:r>
            <a:endParaRPr sz="700">
              <a:latin typeface="MyriadPro-Light"/>
              <a:cs typeface="MyriadPro-Light"/>
            </a:endParaRPr>
          </a:p>
        </p:txBody>
      </p:sp>
      <p:sp>
        <p:nvSpPr>
          <p:cNvPr id="41" name="object 41"/>
          <p:cNvSpPr txBox="1"/>
          <p:nvPr/>
        </p:nvSpPr>
        <p:spPr>
          <a:xfrm>
            <a:off x="8458757" y="7179081"/>
            <a:ext cx="4445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I</a:t>
            </a:r>
            <a:endParaRPr sz="700">
              <a:latin typeface="MyriadPro-Light"/>
              <a:cs typeface="MyriadPro-Light"/>
            </a:endParaRPr>
          </a:p>
        </p:txBody>
      </p:sp>
      <p:sp>
        <p:nvSpPr>
          <p:cNvPr id="42" name="object 42"/>
          <p:cNvSpPr txBox="1"/>
          <p:nvPr/>
        </p:nvSpPr>
        <p:spPr>
          <a:xfrm>
            <a:off x="8699765" y="7179081"/>
            <a:ext cx="8128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Ğ</a:t>
            </a:r>
            <a:endParaRPr sz="700">
              <a:latin typeface="MyriadPro-Light"/>
              <a:cs typeface="MyriadPro-Light"/>
            </a:endParaRPr>
          </a:p>
        </p:txBody>
      </p:sp>
      <p:sp>
        <p:nvSpPr>
          <p:cNvPr id="43" name="object 43"/>
          <p:cNvSpPr txBox="1"/>
          <p:nvPr/>
        </p:nvSpPr>
        <p:spPr>
          <a:xfrm>
            <a:off x="8977489" y="7179081"/>
            <a:ext cx="4445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I</a:t>
            </a:r>
            <a:endParaRPr sz="700">
              <a:latin typeface="MyriadPro-Light"/>
              <a:cs typeface="MyriadPro-Light"/>
            </a:endParaRPr>
          </a:p>
        </p:txBody>
      </p:sp>
      <p:sp>
        <p:nvSpPr>
          <p:cNvPr id="44" name="object 44"/>
          <p:cNvSpPr txBox="1"/>
          <p:nvPr/>
        </p:nvSpPr>
        <p:spPr>
          <a:xfrm>
            <a:off x="9460224" y="7176592"/>
            <a:ext cx="80645" cy="129539"/>
          </a:xfrm>
          <a:prstGeom prst="rect">
            <a:avLst/>
          </a:prstGeom>
        </p:spPr>
        <p:txBody>
          <a:bodyPr vert="horz" wrap="square" lIns="0" tIns="4445" rIns="0" bIns="0" rtlCol="0">
            <a:spAutoFit/>
          </a:bodyPr>
          <a:lstStyle/>
          <a:p>
            <a:pPr marL="12700">
              <a:lnSpc>
                <a:spcPct val="100000"/>
              </a:lnSpc>
              <a:spcBef>
                <a:spcPts val="35"/>
              </a:spcBef>
            </a:pPr>
            <a:r>
              <a:rPr sz="700" b="1" dirty="0">
                <a:solidFill>
                  <a:srgbClr val="C09C2B"/>
                </a:solidFill>
                <a:latin typeface="MyriadPro-BlackSemiExt"/>
                <a:cs typeface="MyriadPro-BlackSemiExt"/>
              </a:rPr>
              <a:t>2</a:t>
            </a:r>
            <a:endParaRPr sz="700">
              <a:latin typeface="MyriadPro-BlackSemiExt"/>
              <a:cs typeface="MyriadPro-BlackSemiExt"/>
            </a:endParaRPr>
          </a:p>
        </p:txBody>
      </p:sp>
      <p:sp>
        <p:nvSpPr>
          <p:cNvPr id="45" name="object 45"/>
          <p:cNvSpPr txBox="1"/>
          <p:nvPr/>
        </p:nvSpPr>
        <p:spPr>
          <a:xfrm>
            <a:off x="9737237" y="7176592"/>
            <a:ext cx="80645" cy="129539"/>
          </a:xfrm>
          <a:prstGeom prst="rect">
            <a:avLst/>
          </a:prstGeom>
        </p:spPr>
        <p:txBody>
          <a:bodyPr vert="horz" wrap="square" lIns="0" tIns="4445" rIns="0" bIns="0" rtlCol="0">
            <a:spAutoFit/>
          </a:bodyPr>
          <a:lstStyle/>
          <a:p>
            <a:pPr marL="12700">
              <a:lnSpc>
                <a:spcPct val="100000"/>
              </a:lnSpc>
              <a:spcBef>
                <a:spcPts val="35"/>
              </a:spcBef>
            </a:pPr>
            <a:r>
              <a:rPr sz="700" b="1" dirty="0">
                <a:solidFill>
                  <a:srgbClr val="C09C2B"/>
                </a:solidFill>
                <a:latin typeface="MyriadPro-BlackSemiExt"/>
                <a:cs typeface="MyriadPro-BlackSemiExt"/>
              </a:rPr>
              <a:t>0</a:t>
            </a:r>
            <a:endParaRPr sz="700">
              <a:latin typeface="MyriadPro-BlackSemiExt"/>
              <a:cs typeface="MyriadPro-BlackSemiExt"/>
            </a:endParaRPr>
          </a:p>
        </p:txBody>
      </p:sp>
      <p:sp>
        <p:nvSpPr>
          <p:cNvPr id="46" name="object 46"/>
          <p:cNvSpPr txBox="1"/>
          <p:nvPr/>
        </p:nvSpPr>
        <p:spPr>
          <a:xfrm>
            <a:off x="10014249" y="7176592"/>
            <a:ext cx="80645" cy="112210"/>
          </a:xfrm>
          <a:prstGeom prst="rect">
            <a:avLst/>
          </a:prstGeom>
        </p:spPr>
        <p:txBody>
          <a:bodyPr vert="horz" wrap="square" lIns="0" tIns="4445" rIns="0" bIns="0" rtlCol="0">
            <a:spAutoFit/>
          </a:bodyPr>
          <a:lstStyle/>
          <a:p>
            <a:pPr marL="12700">
              <a:lnSpc>
                <a:spcPct val="100000"/>
              </a:lnSpc>
              <a:spcBef>
                <a:spcPts val="35"/>
              </a:spcBef>
            </a:pPr>
            <a:r>
              <a:rPr lang="tr-TR" sz="700" b="1" dirty="0">
                <a:solidFill>
                  <a:srgbClr val="C09C2B"/>
                </a:solidFill>
                <a:latin typeface="MyriadPro-BlackSemiExt"/>
                <a:cs typeface="MyriadPro-BlackSemiExt"/>
              </a:rPr>
              <a:t>2</a:t>
            </a:r>
            <a:endParaRPr sz="700" dirty="0">
              <a:latin typeface="MyriadPro-BlackSemiExt"/>
              <a:cs typeface="MyriadPro-BlackSemiExt"/>
            </a:endParaRPr>
          </a:p>
        </p:txBody>
      </p:sp>
      <p:sp>
        <p:nvSpPr>
          <p:cNvPr id="47" name="object 47"/>
          <p:cNvSpPr txBox="1"/>
          <p:nvPr/>
        </p:nvSpPr>
        <p:spPr>
          <a:xfrm>
            <a:off x="10291261" y="7176592"/>
            <a:ext cx="80645" cy="112210"/>
          </a:xfrm>
          <a:prstGeom prst="rect">
            <a:avLst/>
          </a:prstGeom>
        </p:spPr>
        <p:txBody>
          <a:bodyPr vert="horz" wrap="square" lIns="0" tIns="4445" rIns="0" bIns="0" rtlCol="0">
            <a:spAutoFit/>
          </a:bodyPr>
          <a:lstStyle/>
          <a:p>
            <a:pPr marL="12700">
              <a:lnSpc>
                <a:spcPct val="100000"/>
              </a:lnSpc>
              <a:spcBef>
                <a:spcPts val="35"/>
              </a:spcBef>
            </a:pPr>
            <a:r>
              <a:rPr lang="tr-TR" sz="700" b="1" dirty="0">
                <a:solidFill>
                  <a:srgbClr val="C09C2B"/>
                </a:solidFill>
                <a:latin typeface="MyriadPro-BlackSemiExt"/>
                <a:cs typeface="MyriadPro-BlackSemiExt"/>
              </a:rPr>
              <a:t>1</a:t>
            </a:r>
            <a:endParaRPr sz="700" dirty="0">
              <a:latin typeface="MyriadPro-BlackSemiExt"/>
              <a:cs typeface="MyriadPro-BlackSemiEx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41500" y="581025"/>
            <a:ext cx="6970089" cy="384721"/>
          </a:xfrm>
        </p:spPr>
        <p:txBody>
          <a:bodyPr/>
          <a:lstStyle/>
          <a:p>
            <a:pPr algn="ctr"/>
            <a:r>
              <a:rPr lang="tr-TR" dirty="0"/>
              <a:t>LİMAN TEK PENCERE EKRANLARI</a:t>
            </a:r>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612899" y="2434286"/>
            <a:ext cx="7848600" cy="4438751"/>
          </a:xfrm>
        </p:spPr>
      </p:pic>
      <p:sp>
        <p:nvSpPr>
          <p:cNvPr id="4" name="İçerik Yer Tutucusu 3"/>
          <p:cNvSpPr>
            <a:spLocks noGrp="1"/>
          </p:cNvSpPr>
          <p:nvPr>
            <p:ph sz="half" idx="3"/>
          </p:nvPr>
        </p:nvSpPr>
        <p:spPr>
          <a:xfrm>
            <a:off x="698501" y="1114425"/>
            <a:ext cx="9906000" cy="1015663"/>
          </a:xfrm>
        </p:spPr>
        <p:txBody>
          <a:bodyPr/>
          <a:lstStyle/>
          <a:p>
            <a:r>
              <a:rPr lang="tr-TR" sz="1600" dirty="0"/>
              <a:t>-Ticaret Bakanlığı  tehlikeli  yükler için kendi kodlarını yayınlamaktadır. Yük arama işlemleri bu kod ile yapılabilmektedir. </a:t>
            </a:r>
          </a:p>
          <a:p>
            <a:endParaRPr lang="tr-TR" sz="1600" dirty="0"/>
          </a:p>
          <a:p>
            <a:r>
              <a:rPr lang="tr-TR" sz="1600" dirty="0"/>
              <a:t>-Sayfa adresi </a:t>
            </a:r>
            <a:r>
              <a:rPr lang="tr-TR" sz="1600" dirty="0">
                <a:sym typeface="Wingdings" panose="05000000000000000000" pitchFamily="2" charset="2"/>
              </a:rPr>
              <a:t> </a:t>
            </a:r>
            <a:r>
              <a:rPr lang="tr-TR" sz="1600" dirty="0">
                <a:hlinkClick r:id="rId3"/>
              </a:rPr>
              <a:t>https://ticaret.gov.tr/gumruk-islemleri/dijital-gumruk-uygulamalari/liman-tek-pencere-sistemi/kodlar</a:t>
            </a:r>
            <a:endParaRPr lang="tr-TR" sz="1600" dirty="0"/>
          </a:p>
          <a:p>
            <a:endParaRPr lang="tr-TR" dirty="0"/>
          </a:p>
        </p:txBody>
      </p:sp>
      <p:sp>
        <p:nvSpPr>
          <p:cNvPr id="6" name="Sol Ok 5"/>
          <p:cNvSpPr/>
          <p:nvPr/>
        </p:nvSpPr>
        <p:spPr>
          <a:xfrm>
            <a:off x="5270500" y="4653662"/>
            <a:ext cx="16002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45382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17700" y="657225"/>
            <a:ext cx="6970089" cy="384721"/>
          </a:xfrm>
        </p:spPr>
        <p:txBody>
          <a:bodyPr/>
          <a:lstStyle/>
          <a:p>
            <a:pPr algn="ctr"/>
            <a:r>
              <a:rPr lang="tr-TR" dirty="0"/>
              <a:t>LİMAN TEK PENCERE EKRANLARI</a:t>
            </a:r>
          </a:p>
        </p:txBody>
      </p:sp>
      <p:sp>
        <p:nvSpPr>
          <p:cNvPr id="3" name="İçerik Yer Tutucusu 2"/>
          <p:cNvSpPr>
            <a:spLocks noGrp="1"/>
          </p:cNvSpPr>
          <p:nvPr>
            <p:ph sz="half" idx="2"/>
          </p:nvPr>
        </p:nvSpPr>
        <p:spPr>
          <a:xfrm>
            <a:off x="534670" y="1419225"/>
            <a:ext cx="8926830" cy="276999"/>
          </a:xfrm>
        </p:spPr>
        <p:txBody>
          <a:bodyPr/>
          <a:lstStyle/>
          <a:p>
            <a:pPr algn="ctr"/>
            <a:r>
              <a:rPr lang="tr-TR" dirty="0"/>
              <a:t>Arama işlemi taşınan yükün koduna ilgili excelden bakılarak yapılabilir. </a:t>
            </a:r>
          </a:p>
        </p:txBody>
      </p:sp>
      <p:pic>
        <p:nvPicPr>
          <p:cNvPr id="5" name="İçerik Yer Tutucusu 4"/>
          <p:cNvPicPr>
            <a:picLocks noGrp="1" noChangeAspect="1"/>
          </p:cNvPicPr>
          <p:nvPr>
            <p:ph sz="half" idx="3"/>
          </p:nvPr>
        </p:nvPicPr>
        <p:blipFill>
          <a:blip r:embed="rId2" cstate="print">
            <a:extLst>
              <a:ext uri="{28A0092B-C50C-407E-A947-70E740481C1C}">
                <a14:useLocalDpi xmlns:a14="http://schemas.microsoft.com/office/drawing/2010/main" val="0"/>
              </a:ext>
            </a:extLst>
          </a:blip>
          <a:stretch>
            <a:fillRect/>
          </a:stretch>
        </p:blipFill>
        <p:spPr>
          <a:xfrm>
            <a:off x="1612900" y="2181225"/>
            <a:ext cx="7467600" cy="4267200"/>
          </a:xfrm>
        </p:spPr>
      </p:pic>
    </p:spTree>
    <p:extLst>
      <p:ext uri="{BB962C8B-B14F-4D97-AF65-F5344CB8AC3E}">
        <p14:creationId xmlns:p14="http://schemas.microsoft.com/office/powerpoint/2010/main" val="2265347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41500" y="504825"/>
            <a:ext cx="6970089" cy="384721"/>
          </a:xfrm>
        </p:spPr>
        <p:txBody>
          <a:bodyPr/>
          <a:lstStyle/>
          <a:p>
            <a:pPr algn="ctr"/>
            <a:r>
              <a:rPr lang="tr-TR" dirty="0"/>
              <a:t>LİMAN TEK PENCERE EKRANLARI</a:t>
            </a:r>
          </a:p>
        </p:txBody>
      </p:sp>
      <p:sp>
        <p:nvSpPr>
          <p:cNvPr id="8" name="İçerik Yer Tutucusu 7"/>
          <p:cNvSpPr>
            <a:spLocks noGrp="1"/>
          </p:cNvSpPr>
          <p:nvPr>
            <p:ph sz="half" idx="3"/>
          </p:nvPr>
        </p:nvSpPr>
        <p:spPr>
          <a:xfrm>
            <a:off x="1346199" y="1171887"/>
            <a:ext cx="8077201" cy="1107996"/>
          </a:xfrm>
        </p:spPr>
        <p:txBody>
          <a:bodyPr/>
          <a:lstStyle/>
          <a:p>
            <a:r>
              <a:rPr lang="tr-TR" dirty="0"/>
              <a:t>Geçici olarak petrol ve türevleri IBC altında  yer almaktadır. Örnek olarak eklemek istediğiniz yük Dizel yakıtı olsun. Ticaret Bakanlığının yayınladığı Excel dosyasından yükün kodu bulunarak sisteme ekleme yapılabilir. Excel den yükün kodunun TY865 olduğunu görüyoruz.</a:t>
            </a:r>
          </a:p>
        </p:txBody>
      </p:sp>
      <p:pic>
        <p:nvPicPr>
          <p:cNvPr id="11" name="Resim 10"/>
          <p:cNvPicPr>
            <a:picLocks noChangeAspect="1"/>
          </p:cNvPicPr>
          <p:nvPr/>
        </p:nvPicPr>
        <p:blipFill>
          <a:blip r:embed="rId2"/>
          <a:stretch>
            <a:fillRect/>
          </a:stretch>
        </p:blipFill>
        <p:spPr>
          <a:xfrm>
            <a:off x="1270000" y="2562225"/>
            <a:ext cx="8153400" cy="4092511"/>
          </a:xfrm>
          <a:prstGeom prst="rect">
            <a:avLst/>
          </a:prstGeom>
        </p:spPr>
      </p:pic>
    </p:spTree>
    <p:extLst>
      <p:ext uri="{BB962C8B-B14F-4D97-AF65-F5344CB8AC3E}">
        <p14:creationId xmlns:p14="http://schemas.microsoft.com/office/powerpoint/2010/main" val="1494128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05611" y="657225"/>
            <a:ext cx="6970089" cy="384721"/>
          </a:xfrm>
        </p:spPr>
        <p:txBody>
          <a:bodyPr/>
          <a:lstStyle/>
          <a:p>
            <a:pPr algn="ctr"/>
            <a:r>
              <a:rPr lang="tr-TR" dirty="0"/>
              <a:t>LİMAN TEK PENCERE EKRANLARI</a:t>
            </a:r>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73944" y="2486025"/>
            <a:ext cx="8240712" cy="4191000"/>
          </a:xfrm>
        </p:spPr>
      </p:pic>
      <p:sp>
        <p:nvSpPr>
          <p:cNvPr id="7" name="Metin kutusu 6"/>
          <p:cNvSpPr txBox="1"/>
          <p:nvPr/>
        </p:nvSpPr>
        <p:spPr>
          <a:xfrm>
            <a:off x="871055" y="1343025"/>
            <a:ext cx="8839200" cy="646331"/>
          </a:xfrm>
          <a:prstGeom prst="rect">
            <a:avLst/>
          </a:prstGeom>
          <a:noFill/>
        </p:spPr>
        <p:txBody>
          <a:bodyPr wrap="square" rtlCol="0">
            <a:spAutoFit/>
          </a:bodyPr>
          <a:lstStyle/>
          <a:p>
            <a:pPr algn="just"/>
            <a:r>
              <a:rPr lang="tr-TR" dirty="0"/>
              <a:t>Excelden bulduğumuz yük kodunu arama kısmına yazınca ilgili yük otomatik çıkıyor.  Yük seçilerek sisteme eklenir. </a:t>
            </a:r>
          </a:p>
        </p:txBody>
      </p:sp>
    </p:spTree>
    <p:extLst>
      <p:ext uri="{BB962C8B-B14F-4D97-AF65-F5344CB8AC3E}">
        <p14:creationId xmlns:p14="http://schemas.microsoft.com/office/powerpoint/2010/main" val="1200822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D0B91B-1943-41B1-8E96-4863071AB1D2}"/>
              </a:ext>
            </a:extLst>
          </p:cNvPr>
          <p:cNvSpPr>
            <a:spLocks noGrp="1"/>
          </p:cNvSpPr>
          <p:nvPr>
            <p:ph type="title"/>
          </p:nvPr>
        </p:nvSpPr>
        <p:spPr>
          <a:xfrm>
            <a:off x="1861655" y="639553"/>
            <a:ext cx="6970089" cy="384721"/>
          </a:xfrm>
        </p:spPr>
        <p:txBody>
          <a:bodyPr/>
          <a:lstStyle/>
          <a:p>
            <a:pPr algn="ctr"/>
            <a:r>
              <a:rPr lang="tr-TR" dirty="0"/>
              <a:t>ÖRNEK HATALI GİRİŞLER</a:t>
            </a:r>
          </a:p>
        </p:txBody>
      </p:sp>
      <p:sp>
        <p:nvSpPr>
          <p:cNvPr id="3" name="Metin Yer Tutucusu 2">
            <a:extLst>
              <a:ext uri="{FF2B5EF4-FFF2-40B4-BE49-F238E27FC236}">
                <a16:creationId xmlns:a16="http://schemas.microsoft.com/office/drawing/2014/main" id="{3ED3B44A-0DED-4A5E-AD27-A5A935D5598D}"/>
              </a:ext>
            </a:extLst>
          </p:cNvPr>
          <p:cNvSpPr>
            <a:spLocks noGrp="1"/>
          </p:cNvSpPr>
          <p:nvPr>
            <p:ph type="body" idx="1"/>
          </p:nvPr>
        </p:nvSpPr>
        <p:spPr>
          <a:xfrm>
            <a:off x="34471" y="1495425"/>
            <a:ext cx="10624458" cy="1384995"/>
          </a:xfrm>
        </p:spPr>
        <p:txBody>
          <a:bodyPr/>
          <a:lstStyle/>
          <a:p>
            <a:pPr algn="just"/>
            <a:r>
              <a:rPr lang="tr-TR" dirty="0"/>
              <a:t>Aşağıdaki örnek en sık karşılaşılan hata çeşididir. Normal yük bilgileri ton birimi olarak sisteme giriliyor iken tehlikeli yük bilgileri </a:t>
            </a:r>
            <a:r>
              <a:rPr lang="tr-TR" b="1" dirty="0"/>
              <a:t>kilogram</a:t>
            </a:r>
            <a:r>
              <a:rPr lang="tr-TR" dirty="0"/>
              <a:t> birimi olarak giriliyor ve istatistikler bu birimde oluşturuluyor. Ancak; örnekteki bu hata toplam istatistiklere 8013 MT veri eklemek yerine 8013 KG (Yaklaşık 8MT) veri ekleyerek 8005 MT hataya sebep oluyor. Dikkat edilmesi gereken en önemli husus birimler olmalıdır. Tehlikeli yük bilgilerinde </a:t>
            </a:r>
            <a:r>
              <a:rPr lang="tr-TR" b="1" dirty="0"/>
              <a:t>10</a:t>
            </a:r>
            <a:r>
              <a:rPr lang="tr-TR" dirty="0"/>
              <a:t> basamağa kadar giriş yapabilirsiniz.</a:t>
            </a:r>
          </a:p>
        </p:txBody>
      </p:sp>
      <p:pic>
        <p:nvPicPr>
          <p:cNvPr id="5" name="Resim 4">
            <a:extLst>
              <a:ext uri="{FF2B5EF4-FFF2-40B4-BE49-F238E27FC236}">
                <a16:creationId xmlns:a16="http://schemas.microsoft.com/office/drawing/2014/main" id="{FEA8A6F2-3B53-41A0-B1FB-9F2E84AA3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1" y="3336598"/>
            <a:ext cx="5182323" cy="2730827"/>
          </a:xfrm>
          <a:prstGeom prst="rect">
            <a:avLst/>
          </a:prstGeom>
        </p:spPr>
      </p:pic>
      <p:pic>
        <p:nvPicPr>
          <p:cNvPr id="7" name="Resim 6">
            <a:extLst>
              <a:ext uri="{FF2B5EF4-FFF2-40B4-BE49-F238E27FC236}">
                <a16:creationId xmlns:a16="http://schemas.microsoft.com/office/drawing/2014/main" id="{1E262D8E-E8CF-4ACA-BDEF-EB4FE5F95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208" y="3176823"/>
            <a:ext cx="5465721" cy="3208573"/>
          </a:xfrm>
          <a:prstGeom prst="rect">
            <a:avLst/>
          </a:prstGeom>
        </p:spPr>
      </p:pic>
    </p:spTree>
    <p:extLst>
      <p:ext uri="{BB962C8B-B14F-4D97-AF65-F5344CB8AC3E}">
        <p14:creationId xmlns:p14="http://schemas.microsoft.com/office/powerpoint/2010/main" val="745131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D0B91B-1943-41B1-8E96-4863071AB1D2}"/>
              </a:ext>
            </a:extLst>
          </p:cNvPr>
          <p:cNvSpPr>
            <a:spLocks noGrp="1"/>
          </p:cNvSpPr>
          <p:nvPr>
            <p:ph type="title"/>
          </p:nvPr>
        </p:nvSpPr>
        <p:spPr>
          <a:xfrm>
            <a:off x="1861655" y="639553"/>
            <a:ext cx="6970089" cy="384721"/>
          </a:xfrm>
        </p:spPr>
        <p:txBody>
          <a:bodyPr/>
          <a:lstStyle/>
          <a:p>
            <a:pPr algn="ctr"/>
            <a:r>
              <a:rPr lang="tr-TR" dirty="0"/>
              <a:t>ÖRNEK HATALI GİRİŞLER</a:t>
            </a:r>
          </a:p>
        </p:txBody>
      </p:sp>
      <p:sp>
        <p:nvSpPr>
          <p:cNvPr id="3" name="Metin Yer Tutucusu 2">
            <a:extLst>
              <a:ext uri="{FF2B5EF4-FFF2-40B4-BE49-F238E27FC236}">
                <a16:creationId xmlns:a16="http://schemas.microsoft.com/office/drawing/2014/main" id="{3ED3B44A-0DED-4A5E-AD27-A5A935D5598D}"/>
              </a:ext>
            </a:extLst>
          </p:cNvPr>
          <p:cNvSpPr>
            <a:spLocks noGrp="1"/>
          </p:cNvSpPr>
          <p:nvPr>
            <p:ph type="body" idx="1"/>
          </p:nvPr>
        </p:nvSpPr>
        <p:spPr>
          <a:xfrm>
            <a:off x="88899" y="1343025"/>
            <a:ext cx="10439400" cy="1107996"/>
          </a:xfrm>
        </p:spPr>
        <p:txBody>
          <a:bodyPr/>
          <a:lstStyle/>
          <a:p>
            <a:endParaRPr lang="tr-TR" dirty="0"/>
          </a:p>
          <a:p>
            <a:pPr algn="just"/>
            <a:r>
              <a:rPr lang="tr-TR" dirty="0"/>
              <a:t>Bu örnek ise en sık karşılaşılan diğer hatalardandır. Örnekte; sisteme normal yük girişi (solda) olarak kurşunsuz benzin girilmiş, Tehlikeli yük girişi (sağda) olarak biyodizel yükü girilmiş. TY838 koduyla gasolines/automotive yükü girilmeliydi. Geri kalan tüm bilgiler doğru olarak girilmiş.</a:t>
            </a:r>
          </a:p>
        </p:txBody>
      </p:sp>
      <p:pic>
        <p:nvPicPr>
          <p:cNvPr id="5" name="Resim 4">
            <a:extLst>
              <a:ext uri="{FF2B5EF4-FFF2-40B4-BE49-F238E27FC236}">
                <a16:creationId xmlns:a16="http://schemas.microsoft.com/office/drawing/2014/main" id="{760C5909-99F0-4D86-80B5-D2EF3752B0C7}"/>
              </a:ext>
            </a:extLst>
          </p:cNvPr>
          <p:cNvPicPr>
            <a:picLocks noChangeAspect="1"/>
          </p:cNvPicPr>
          <p:nvPr/>
        </p:nvPicPr>
        <p:blipFill rotWithShape="1">
          <a:blip r:embed="rId2">
            <a:extLst>
              <a:ext uri="{28A0092B-C50C-407E-A947-70E740481C1C}">
                <a14:useLocalDpi xmlns:a14="http://schemas.microsoft.com/office/drawing/2010/main" val="0"/>
              </a:ext>
            </a:extLst>
          </a:blip>
          <a:srcRect l="5659" t="22071" r="7321" b="26671"/>
          <a:stretch/>
        </p:blipFill>
        <p:spPr>
          <a:xfrm>
            <a:off x="88899" y="3179537"/>
            <a:ext cx="4854891" cy="3206038"/>
          </a:xfrm>
          <a:prstGeom prst="rect">
            <a:avLst/>
          </a:prstGeom>
        </p:spPr>
      </p:pic>
      <p:pic>
        <p:nvPicPr>
          <p:cNvPr id="7" name="Resim 6">
            <a:extLst>
              <a:ext uri="{FF2B5EF4-FFF2-40B4-BE49-F238E27FC236}">
                <a16:creationId xmlns:a16="http://schemas.microsoft.com/office/drawing/2014/main" id="{792043C3-520C-4036-ADC6-968C7CD608D4}"/>
              </a:ext>
            </a:extLst>
          </p:cNvPr>
          <p:cNvPicPr>
            <a:picLocks noChangeAspect="1"/>
          </p:cNvPicPr>
          <p:nvPr/>
        </p:nvPicPr>
        <p:blipFill rotWithShape="1">
          <a:blip r:embed="rId3">
            <a:extLst>
              <a:ext uri="{28A0092B-C50C-407E-A947-70E740481C1C}">
                <a14:useLocalDpi xmlns:a14="http://schemas.microsoft.com/office/drawing/2010/main" val="0"/>
              </a:ext>
            </a:extLst>
          </a:blip>
          <a:srcRect t="18230"/>
          <a:stretch/>
        </p:blipFill>
        <p:spPr>
          <a:xfrm>
            <a:off x="4943790" y="3171824"/>
            <a:ext cx="5749610" cy="3269542"/>
          </a:xfrm>
          <a:prstGeom prst="rect">
            <a:avLst/>
          </a:prstGeom>
        </p:spPr>
      </p:pic>
    </p:spTree>
    <p:extLst>
      <p:ext uri="{BB962C8B-B14F-4D97-AF65-F5344CB8AC3E}">
        <p14:creationId xmlns:p14="http://schemas.microsoft.com/office/powerpoint/2010/main" val="3266424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D0B91B-1943-41B1-8E96-4863071AB1D2}"/>
              </a:ext>
            </a:extLst>
          </p:cNvPr>
          <p:cNvSpPr>
            <a:spLocks noGrp="1"/>
          </p:cNvSpPr>
          <p:nvPr>
            <p:ph type="title"/>
          </p:nvPr>
        </p:nvSpPr>
        <p:spPr>
          <a:xfrm>
            <a:off x="1861655" y="639553"/>
            <a:ext cx="6970089" cy="384721"/>
          </a:xfrm>
        </p:spPr>
        <p:txBody>
          <a:bodyPr/>
          <a:lstStyle/>
          <a:p>
            <a:pPr algn="ctr"/>
            <a:r>
              <a:rPr lang="tr-TR" dirty="0"/>
              <a:t>ÖRNEK HATALI GİRİŞLER</a:t>
            </a:r>
          </a:p>
        </p:txBody>
      </p:sp>
      <p:sp>
        <p:nvSpPr>
          <p:cNvPr id="3" name="Metin Yer Tutucusu 2">
            <a:extLst>
              <a:ext uri="{FF2B5EF4-FFF2-40B4-BE49-F238E27FC236}">
                <a16:creationId xmlns:a16="http://schemas.microsoft.com/office/drawing/2014/main" id="{3ED3B44A-0DED-4A5E-AD27-A5A935D5598D}"/>
              </a:ext>
            </a:extLst>
          </p:cNvPr>
          <p:cNvSpPr>
            <a:spLocks noGrp="1"/>
          </p:cNvSpPr>
          <p:nvPr>
            <p:ph type="body" idx="1"/>
          </p:nvPr>
        </p:nvSpPr>
        <p:spPr>
          <a:xfrm>
            <a:off x="534670" y="1739455"/>
            <a:ext cx="3669030" cy="5539978"/>
          </a:xfrm>
        </p:spPr>
        <p:txBody>
          <a:bodyPr/>
          <a:lstStyle/>
          <a:p>
            <a:r>
              <a:rPr lang="tr-TR" dirty="0"/>
              <a:t>Buradaki örnek ise IMDG Koda tabii </a:t>
            </a:r>
          </a:p>
          <a:p>
            <a:r>
              <a:rPr lang="tr-TR" dirty="0"/>
              <a:t>paketli  tehlikeli yüklerin tehlikeli yük</a:t>
            </a:r>
          </a:p>
          <a:p>
            <a:r>
              <a:rPr lang="tr-TR" dirty="0"/>
              <a:t>Kısmına girişinde yaşanan en büyük</a:t>
            </a:r>
          </a:p>
          <a:p>
            <a:r>
              <a:rPr lang="tr-TR" dirty="0"/>
              <a:t>sorun olarak karşımıza çıkmaktadır.</a:t>
            </a:r>
          </a:p>
          <a:p>
            <a:r>
              <a:rPr lang="tr-TR" dirty="0"/>
              <a:t>Tüm girişler doğru yapılmasına rağmen;</a:t>
            </a:r>
          </a:p>
          <a:p>
            <a:r>
              <a:rPr lang="tr-TR" dirty="0"/>
              <a:t>Örnekte gross ve net kütleler birbirine</a:t>
            </a:r>
          </a:p>
          <a:p>
            <a:r>
              <a:rPr lang="tr-TR" dirty="0"/>
              <a:t>eşit olarak sisteme girilmiş.</a:t>
            </a:r>
          </a:p>
          <a:p>
            <a:endParaRPr lang="tr-TR" dirty="0"/>
          </a:p>
          <a:p>
            <a:r>
              <a:rPr lang="tr-TR" dirty="0"/>
              <a:t>Paketli tehlikeli yüklerde bu husus en</a:t>
            </a:r>
          </a:p>
          <a:p>
            <a:r>
              <a:rPr lang="tr-TR" dirty="0"/>
              <a:t>çok dikkat edilmesi gereken husus olup</a:t>
            </a:r>
          </a:p>
          <a:p>
            <a:r>
              <a:rPr lang="tr-TR" dirty="0"/>
              <a:t>ayrıca 1-5 kilogram gibi çok küçük </a:t>
            </a:r>
          </a:p>
          <a:p>
            <a:r>
              <a:rPr lang="tr-TR" dirty="0"/>
              <a:t>miktarların da sisteme giriş yapıldığı </a:t>
            </a:r>
          </a:p>
          <a:p>
            <a:r>
              <a:rPr lang="tr-TR" dirty="0"/>
              <a:t>gözükmekte. </a:t>
            </a:r>
          </a:p>
          <a:p>
            <a:endParaRPr lang="tr-TR" dirty="0"/>
          </a:p>
          <a:p>
            <a:r>
              <a:rPr lang="tr-TR" dirty="0"/>
              <a:t>IMDG Kodda yüklerin tehlikeli olması </a:t>
            </a:r>
          </a:p>
          <a:p>
            <a:r>
              <a:rPr lang="tr-TR" dirty="0"/>
              <a:t>için taşınması gereken asgari miktarları</a:t>
            </a:r>
          </a:p>
          <a:p>
            <a:r>
              <a:rPr lang="tr-TR" dirty="0"/>
              <a:t>her yük için belirlenmiştir. Standartlara</a:t>
            </a:r>
          </a:p>
          <a:p>
            <a:r>
              <a:rPr lang="tr-TR" dirty="0"/>
              <a:t>uygun veri girişi yapılmalıdır. </a:t>
            </a:r>
          </a:p>
          <a:p>
            <a:endParaRPr lang="tr-TR" dirty="0"/>
          </a:p>
        </p:txBody>
      </p:sp>
      <p:pic>
        <p:nvPicPr>
          <p:cNvPr id="5" name="Resim 4">
            <a:extLst>
              <a:ext uri="{FF2B5EF4-FFF2-40B4-BE49-F238E27FC236}">
                <a16:creationId xmlns:a16="http://schemas.microsoft.com/office/drawing/2014/main" id="{73428275-5657-4F19-BA2B-4DD4857E4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788" y="1768484"/>
            <a:ext cx="6431612" cy="5162524"/>
          </a:xfrm>
          <a:prstGeom prst="rect">
            <a:avLst/>
          </a:prstGeom>
        </p:spPr>
      </p:pic>
    </p:spTree>
    <p:extLst>
      <p:ext uri="{BB962C8B-B14F-4D97-AF65-F5344CB8AC3E}">
        <p14:creationId xmlns:p14="http://schemas.microsoft.com/office/powerpoint/2010/main" val="1798552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9DC315E-33A7-4ABB-A421-310CCEA4CEF0}"/>
              </a:ext>
            </a:extLst>
          </p:cNvPr>
          <p:cNvSpPr>
            <a:spLocks noGrp="1"/>
          </p:cNvSpPr>
          <p:nvPr>
            <p:ph type="title"/>
          </p:nvPr>
        </p:nvSpPr>
        <p:spPr>
          <a:xfrm>
            <a:off x="1861655" y="949898"/>
            <a:ext cx="6970089" cy="384721"/>
          </a:xfrm>
        </p:spPr>
        <p:txBody>
          <a:bodyPr/>
          <a:lstStyle/>
          <a:p>
            <a:pPr algn="ctr"/>
            <a:r>
              <a:rPr lang="tr-TR" dirty="0"/>
              <a:t>DİĞER HUSUSLAR</a:t>
            </a:r>
          </a:p>
        </p:txBody>
      </p:sp>
      <p:sp>
        <p:nvSpPr>
          <p:cNvPr id="3" name="İçerik Yer Tutucusu 2">
            <a:extLst>
              <a:ext uri="{FF2B5EF4-FFF2-40B4-BE49-F238E27FC236}">
                <a16:creationId xmlns:a16="http://schemas.microsoft.com/office/drawing/2014/main" id="{6336B291-AA03-41CE-9A0E-2B2A753AAF30}"/>
              </a:ext>
            </a:extLst>
          </p:cNvPr>
          <p:cNvSpPr>
            <a:spLocks noGrp="1"/>
          </p:cNvSpPr>
          <p:nvPr>
            <p:ph sz="half" idx="2"/>
          </p:nvPr>
        </p:nvSpPr>
        <p:spPr>
          <a:xfrm>
            <a:off x="534670" y="1739455"/>
            <a:ext cx="9536430" cy="2769989"/>
          </a:xfrm>
        </p:spPr>
        <p:txBody>
          <a:bodyPr/>
          <a:lstStyle/>
          <a:p>
            <a:pPr algn="just"/>
            <a:r>
              <a:rPr lang="tr-TR" dirty="0"/>
              <a:t>-Tüm tehlikeli yük cinslerine ait listeler Excel formatında </a:t>
            </a:r>
            <a:r>
              <a:rPr lang="tr-TR" dirty="0">
                <a:hlinkClick r:id="rId2"/>
              </a:rPr>
              <a:t>https://denizcilik.uab.gov.tr/tehlikeli</a:t>
            </a:r>
            <a:r>
              <a:rPr lang="tr-TR" dirty="0"/>
              <a:t> adresine eklenmiştir.</a:t>
            </a:r>
          </a:p>
          <a:p>
            <a:pPr algn="just"/>
            <a:endParaRPr lang="tr-TR" dirty="0"/>
          </a:p>
          <a:p>
            <a:pPr algn="just"/>
            <a:r>
              <a:rPr lang="tr-TR" dirty="0"/>
              <a:t>-Sistemde bulunamayan yüklerle karşılaşıldığında veya herhangi başka bir sorun yaşandığında bilgi almak için; Liman Başkanlıklarımız dışında </a:t>
            </a:r>
            <a:r>
              <a:rPr lang="tr-TR" dirty="0">
                <a:hlinkClick r:id="rId3"/>
              </a:rPr>
              <a:t>ltp@uab.gov.tr</a:t>
            </a:r>
            <a:r>
              <a:rPr lang="tr-TR" dirty="0"/>
              <a:t> adresine elektronik posta ile müracaat edebilirsiniz.</a:t>
            </a:r>
          </a:p>
          <a:p>
            <a:pPr algn="just"/>
            <a:endParaRPr lang="tr-TR" dirty="0"/>
          </a:p>
          <a:p>
            <a:pPr algn="just"/>
            <a:r>
              <a:rPr lang="tr-TR" dirty="0"/>
              <a:t>- İstatistikler aylık bültende yer alacağından konuya azami özen gösterilmesi gerekmekte olup Genel Müdürlüğümüzce sistemde aylık kontroller yapılmaya devam edecektir.</a:t>
            </a:r>
          </a:p>
          <a:p>
            <a:endParaRPr lang="tr-TR" dirty="0"/>
          </a:p>
        </p:txBody>
      </p:sp>
    </p:spTree>
    <p:extLst>
      <p:ext uri="{BB962C8B-B14F-4D97-AF65-F5344CB8AC3E}">
        <p14:creationId xmlns:p14="http://schemas.microsoft.com/office/powerpoint/2010/main" val="1138187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98689"/>
            <a:ext cx="2206167" cy="69904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91803" y="1094003"/>
            <a:ext cx="862654" cy="50839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54457" y="808981"/>
            <a:ext cx="0" cy="5146675"/>
          </a:xfrm>
          <a:custGeom>
            <a:avLst/>
            <a:gdLst/>
            <a:ahLst/>
            <a:cxnLst/>
            <a:rect l="l" t="t" r="r" b="b"/>
            <a:pathLst>
              <a:path h="5146675">
                <a:moveTo>
                  <a:pt x="0" y="0"/>
                </a:moveTo>
                <a:lnTo>
                  <a:pt x="0" y="5146294"/>
                </a:lnTo>
              </a:path>
            </a:pathLst>
          </a:custGeom>
          <a:ln w="9525">
            <a:solidFill>
              <a:srgbClr val="C09C2B"/>
            </a:solidFill>
          </a:ln>
        </p:spPr>
        <p:txBody>
          <a:bodyPr wrap="square" lIns="0" tIns="0" rIns="0" bIns="0" rtlCol="0"/>
          <a:lstStyle/>
          <a:p>
            <a:endParaRPr/>
          </a:p>
        </p:txBody>
      </p:sp>
      <p:sp>
        <p:nvSpPr>
          <p:cNvPr id="6" name="object 6"/>
          <p:cNvSpPr/>
          <p:nvPr/>
        </p:nvSpPr>
        <p:spPr>
          <a:xfrm>
            <a:off x="3670825" y="808981"/>
            <a:ext cx="43180" cy="0"/>
          </a:xfrm>
          <a:custGeom>
            <a:avLst/>
            <a:gdLst/>
            <a:ahLst/>
            <a:cxnLst/>
            <a:rect l="l" t="t" r="r" b="b"/>
            <a:pathLst>
              <a:path w="43179">
                <a:moveTo>
                  <a:pt x="0" y="0"/>
                </a:moveTo>
                <a:lnTo>
                  <a:pt x="42862" y="0"/>
                </a:lnTo>
              </a:path>
            </a:pathLst>
          </a:custGeom>
          <a:ln w="9525">
            <a:solidFill>
              <a:srgbClr val="C09C2B"/>
            </a:solidFill>
          </a:ln>
        </p:spPr>
        <p:txBody>
          <a:bodyPr wrap="square" lIns="0" tIns="0" rIns="0" bIns="0" rtlCol="0"/>
          <a:lstStyle/>
          <a:p>
            <a:endParaRPr/>
          </a:p>
        </p:txBody>
      </p:sp>
      <p:sp>
        <p:nvSpPr>
          <p:cNvPr id="7" name="object 7"/>
          <p:cNvSpPr/>
          <p:nvPr/>
        </p:nvSpPr>
        <p:spPr>
          <a:xfrm>
            <a:off x="3670825" y="5955273"/>
            <a:ext cx="43180" cy="0"/>
          </a:xfrm>
          <a:custGeom>
            <a:avLst/>
            <a:gdLst/>
            <a:ahLst/>
            <a:cxnLst/>
            <a:rect l="l" t="t" r="r" b="b"/>
            <a:pathLst>
              <a:path w="43179">
                <a:moveTo>
                  <a:pt x="0" y="0"/>
                </a:moveTo>
                <a:lnTo>
                  <a:pt x="42862" y="0"/>
                </a:lnTo>
              </a:path>
            </a:pathLst>
          </a:custGeom>
          <a:ln w="9525">
            <a:solidFill>
              <a:srgbClr val="C09C2B"/>
            </a:solidFill>
          </a:ln>
        </p:spPr>
        <p:txBody>
          <a:bodyPr wrap="square" lIns="0" tIns="0" rIns="0" bIns="0" rtlCol="0"/>
          <a:lstStyle/>
          <a:p>
            <a:endParaRPr/>
          </a:p>
        </p:txBody>
      </p:sp>
      <p:sp>
        <p:nvSpPr>
          <p:cNvPr id="8" name="object 8"/>
          <p:cNvSpPr txBox="1"/>
          <p:nvPr/>
        </p:nvSpPr>
        <p:spPr>
          <a:xfrm>
            <a:off x="855732" y="2755504"/>
            <a:ext cx="2574087" cy="212879"/>
          </a:xfrm>
          <a:prstGeom prst="rect">
            <a:avLst/>
          </a:prstGeom>
        </p:spPr>
        <p:txBody>
          <a:bodyPr vert="horz" wrap="square" lIns="0" tIns="12700" rIns="0" bIns="0" rtlCol="0">
            <a:spAutoFit/>
          </a:bodyPr>
          <a:lstStyle/>
          <a:p>
            <a:pPr marL="502920" marR="5080" indent="-490855" algn="r">
              <a:lnSpc>
                <a:spcPct val="100000"/>
              </a:lnSpc>
            </a:pPr>
            <a:r>
              <a:rPr lang="tr-TR" sz="1300" b="1" spc="-10" dirty="0">
                <a:solidFill>
                  <a:srgbClr val="231F20"/>
                </a:solidFill>
                <a:latin typeface="Myriad Pro"/>
                <a:cs typeface="Myriad Pro"/>
              </a:rPr>
              <a:t>SON</a:t>
            </a:r>
            <a:endParaRPr sz="1300" dirty="0">
              <a:latin typeface="Myriad Pro"/>
              <a:cs typeface="Myriad Pro"/>
            </a:endParaRPr>
          </a:p>
        </p:txBody>
      </p:sp>
      <p:sp>
        <p:nvSpPr>
          <p:cNvPr id="9" name="object 9"/>
          <p:cNvSpPr txBox="1"/>
          <p:nvPr/>
        </p:nvSpPr>
        <p:spPr>
          <a:xfrm>
            <a:off x="4248551" y="2640087"/>
            <a:ext cx="4642277" cy="443711"/>
          </a:xfrm>
          <a:prstGeom prst="rect">
            <a:avLst/>
          </a:prstGeom>
        </p:spPr>
        <p:txBody>
          <a:bodyPr vert="horz" wrap="square" lIns="0" tIns="12700" rIns="0" bIns="0" rtlCol="0">
            <a:spAutoFit/>
          </a:bodyPr>
          <a:lstStyle/>
          <a:p>
            <a:pPr marL="12700" marR="57785">
              <a:lnSpc>
                <a:spcPct val="100000"/>
              </a:lnSpc>
              <a:spcBef>
                <a:spcPts val="100"/>
              </a:spcBef>
            </a:pPr>
            <a:r>
              <a:rPr lang="tr-TR" sz="2800" spc="-10" dirty="0">
                <a:solidFill>
                  <a:srgbClr val="636466"/>
                </a:solidFill>
                <a:latin typeface="Myriad Pro"/>
                <a:cs typeface="Myriad Pro"/>
              </a:rPr>
              <a:t>Katılımlarınız için teşekkürler.</a:t>
            </a:r>
          </a:p>
        </p:txBody>
      </p:sp>
      <p:sp>
        <p:nvSpPr>
          <p:cNvPr id="11" name="object 11"/>
          <p:cNvSpPr/>
          <p:nvPr/>
        </p:nvSpPr>
        <p:spPr>
          <a:xfrm>
            <a:off x="5257101" y="7412811"/>
            <a:ext cx="177800" cy="147320"/>
          </a:xfrm>
          <a:custGeom>
            <a:avLst/>
            <a:gdLst/>
            <a:ahLst/>
            <a:cxnLst/>
            <a:rect l="l" t="t" r="r" b="b"/>
            <a:pathLst>
              <a:path w="177800" h="147320">
                <a:moveTo>
                  <a:pt x="0" y="147193"/>
                </a:moveTo>
                <a:lnTo>
                  <a:pt x="177787" y="147193"/>
                </a:lnTo>
                <a:lnTo>
                  <a:pt x="177787" y="0"/>
                </a:lnTo>
                <a:lnTo>
                  <a:pt x="0" y="0"/>
                </a:lnTo>
                <a:lnTo>
                  <a:pt x="0" y="147193"/>
                </a:lnTo>
                <a:close/>
              </a:path>
            </a:pathLst>
          </a:custGeom>
          <a:solidFill>
            <a:srgbClr val="90191C"/>
          </a:solidFill>
        </p:spPr>
        <p:txBody>
          <a:bodyPr wrap="square" lIns="0" tIns="0" rIns="0" bIns="0" rtlCol="0"/>
          <a:lstStyle/>
          <a:p>
            <a:endParaRPr/>
          </a:p>
        </p:txBody>
      </p:sp>
      <p:sp>
        <p:nvSpPr>
          <p:cNvPr id="12" name="object 12"/>
          <p:cNvSpPr/>
          <p:nvPr/>
        </p:nvSpPr>
        <p:spPr>
          <a:xfrm>
            <a:off x="799845" y="164655"/>
            <a:ext cx="2833179" cy="2521545"/>
          </a:xfrm>
          <a:prstGeom prst="rect">
            <a:avLst/>
          </a:prstGeom>
          <a:blipFill>
            <a:blip r:embed="rId4" cstate="print"/>
            <a:stretch>
              <a:fillRect/>
            </a:stretch>
          </a:blipFill>
        </p:spPr>
        <p:txBody>
          <a:bodyPr wrap="square" lIns="0" tIns="0" rIns="0" bIns="0" rtlCol="0"/>
          <a:lstStyle/>
          <a:p>
            <a:endParaRPr dirty="0"/>
          </a:p>
        </p:txBody>
      </p:sp>
      <p:sp>
        <p:nvSpPr>
          <p:cNvPr id="13" name="object 13"/>
          <p:cNvSpPr txBox="1"/>
          <p:nvPr/>
        </p:nvSpPr>
        <p:spPr>
          <a:xfrm>
            <a:off x="320593" y="7179081"/>
            <a:ext cx="6731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T</a:t>
            </a:r>
            <a:endParaRPr sz="700">
              <a:latin typeface="MyriadPro-Light"/>
              <a:cs typeface="MyriadPro-Light"/>
            </a:endParaRPr>
          </a:p>
        </p:txBody>
      </p:sp>
      <p:sp>
        <p:nvSpPr>
          <p:cNvPr id="14" name="object 14"/>
          <p:cNvSpPr txBox="1"/>
          <p:nvPr/>
        </p:nvSpPr>
        <p:spPr>
          <a:xfrm>
            <a:off x="580181" y="7179081"/>
            <a:ext cx="4127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t>
            </a:r>
            <a:endParaRPr sz="700">
              <a:latin typeface="MyriadPro-Light"/>
              <a:cs typeface="MyriadPro-Light"/>
            </a:endParaRPr>
          </a:p>
        </p:txBody>
      </p:sp>
      <p:sp>
        <p:nvSpPr>
          <p:cNvPr id="15" name="object 15"/>
          <p:cNvSpPr txBox="1"/>
          <p:nvPr/>
        </p:nvSpPr>
        <p:spPr>
          <a:xfrm>
            <a:off x="817900" y="7179081"/>
            <a:ext cx="7620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C</a:t>
            </a:r>
            <a:endParaRPr sz="700">
              <a:latin typeface="MyriadPro-Light"/>
              <a:cs typeface="MyriadPro-Light"/>
            </a:endParaRPr>
          </a:p>
        </p:txBody>
      </p:sp>
      <p:sp>
        <p:nvSpPr>
          <p:cNvPr id="16" name="object 16"/>
          <p:cNvSpPr txBox="1"/>
          <p:nvPr/>
        </p:nvSpPr>
        <p:spPr>
          <a:xfrm>
            <a:off x="1090823" y="7179081"/>
            <a:ext cx="4127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t>
            </a:r>
            <a:endParaRPr sz="700">
              <a:latin typeface="MyriadPro-Light"/>
              <a:cs typeface="MyriadPro-Light"/>
            </a:endParaRPr>
          </a:p>
        </p:txBody>
      </p:sp>
      <p:sp>
        <p:nvSpPr>
          <p:cNvPr id="17" name="object 17"/>
          <p:cNvSpPr txBox="1"/>
          <p:nvPr/>
        </p:nvSpPr>
        <p:spPr>
          <a:xfrm>
            <a:off x="1328541" y="7179081"/>
            <a:ext cx="8128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U</a:t>
            </a:r>
            <a:endParaRPr sz="700">
              <a:latin typeface="MyriadPro-Light"/>
              <a:cs typeface="MyriadPro-Light"/>
            </a:endParaRPr>
          </a:p>
        </p:txBody>
      </p:sp>
      <p:sp>
        <p:nvSpPr>
          <p:cNvPr id="18" name="object 18"/>
          <p:cNvSpPr txBox="1"/>
          <p:nvPr/>
        </p:nvSpPr>
        <p:spPr>
          <a:xfrm>
            <a:off x="1606443" y="7179081"/>
            <a:ext cx="6540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L</a:t>
            </a:r>
            <a:endParaRPr sz="700">
              <a:latin typeface="MyriadPro-Light"/>
              <a:cs typeface="MyriadPro-Light"/>
            </a:endParaRPr>
          </a:p>
        </p:txBody>
      </p:sp>
      <p:sp>
        <p:nvSpPr>
          <p:cNvPr id="19" name="object 19"/>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A</a:t>
            </a:r>
          </a:p>
        </p:txBody>
      </p:sp>
      <p:sp>
        <p:nvSpPr>
          <p:cNvPr id="20" name="object 20"/>
          <p:cNvSpPr txBox="1"/>
          <p:nvPr/>
        </p:nvSpPr>
        <p:spPr>
          <a:xfrm>
            <a:off x="2142776" y="7179081"/>
            <a:ext cx="6667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Ş</a:t>
            </a:r>
            <a:endParaRPr sz="700">
              <a:latin typeface="MyriadPro-Light"/>
              <a:cs typeface="MyriadPro-Light"/>
            </a:endParaRPr>
          </a:p>
        </p:txBody>
      </p:sp>
      <p:sp>
        <p:nvSpPr>
          <p:cNvPr id="21" name="object 21"/>
          <p:cNvSpPr txBox="1"/>
          <p:nvPr/>
        </p:nvSpPr>
        <p:spPr>
          <a:xfrm>
            <a:off x="2406276" y="7179081"/>
            <a:ext cx="6731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T</a:t>
            </a:r>
            <a:endParaRPr sz="700">
              <a:latin typeface="MyriadPro-Light"/>
              <a:cs typeface="MyriadPro-Light"/>
            </a:endParaRPr>
          </a:p>
        </p:txBody>
      </p:sp>
      <p:sp>
        <p:nvSpPr>
          <p:cNvPr id="22" name="object 22"/>
          <p:cNvSpPr txBox="1">
            <a:spLocks noGrp="1"/>
          </p:cNvSpPr>
          <p:nvPr>
            <p:ph type="dt" sz="half" idx="6"/>
          </p:nvPr>
        </p:nvSpPr>
        <p:spPr>
          <a:prstGeom prst="rect">
            <a:avLst/>
          </a:prstGeom>
        </p:spPr>
        <p:txBody>
          <a:bodyPr vert="horz" wrap="square" lIns="0" tIns="1905" rIns="0" bIns="0" rtlCol="0">
            <a:spAutoFit/>
          </a:bodyPr>
          <a:lstStyle/>
          <a:p>
            <a:pPr marL="12700">
              <a:lnSpc>
                <a:spcPct val="100000"/>
              </a:lnSpc>
              <a:spcBef>
                <a:spcPts val="15"/>
              </a:spcBef>
            </a:pPr>
            <a:r>
              <a:rPr dirty="0"/>
              <a:t>I</a:t>
            </a:r>
          </a:p>
        </p:txBody>
      </p:sp>
      <p:sp>
        <p:nvSpPr>
          <p:cNvPr id="23" name="object 23"/>
          <p:cNvSpPr txBox="1"/>
          <p:nvPr/>
        </p:nvSpPr>
        <p:spPr>
          <a:xfrm>
            <a:off x="2910873" y="7179081"/>
            <a:ext cx="7048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R</a:t>
            </a:r>
            <a:endParaRPr sz="700">
              <a:latin typeface="MyriadPro-Light"/>
              <a:cs typeface="MyriadPro-Light"/>
            </a:endParaRPr>
          </a:p>
        </p:txBody>
      </p:sp>
      <p:sp>
        <p:nvSpPr>
          <p:cNvPr id="24" name="object 24"/>
          <p:cNvSpPr txBox="1"/>
          <p:nvPr/>
        </p:nvSpPr>
        <p:spPr>
          <a:xfrm>
            <a:off x="3178017" y="7179081"/>
            <a:ext cx="9461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M</a:t>
            </a:r>
            <a:endParaRPr sz="700">
              <a:latin typeface="MyriadPro-Light"/>
              <a:cs typeface="MyriadPro-Light"/>
            </a:endParaRPr>
          </a:p>
        </p:txBody>
      </p:sp>
      <p:sp>
        <p:nvSpPr>
          <p:cNvPr id="25" name="object 25"/>
          <p:cNvSpPr txBox="1"/>
          <p:nvPr/>
        </p:nvSpPr>
        <p:spPr>
          <a:xfrm>
            <a:off x="3468187" y="7179081"/>
            <a:ext cx="7747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a:t>
            </a:r>
            <a:endParaRPr sz="700">
              <a:latin typeface="MyriadPro-Light"/>
              <a:cs typeface="MyriadPro-Light"/>
            </a:endParaRPr>
          </a:p>
        </p:txBody>
      </p:sp>
      <p:sp>
        <p:nvSpPr>
          <p:cNvPr id="26" name="object 26"/>
          <p:cNvSpPr txBox="1"/>
          <p:nvPr/>
        </p:nvSpPr>
        <p:spPr>
          <a:xfrm>
            <a:off x="3981051" y="7179081"/>
            <a:ext cx="7112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V</a:t>
            </a:r>
            <a:endParaRPr sz="700">
              <a:latin typeface="MyriadPro-Light"/>
              <a:cs typeface="MyriadPro-Light"/>
            </a:endParaRPr>
          </a:p>
        </p:txBody>
      </p:sp>
      <p:sp>
        <p:nvSpPr>
          <p:cNvPr id="27" name="object 27"/>
          <p:cNvSpPr txBox="1"/>
          <p:nvPr/>
        </p:nvSpPr>
        <p:spPr>
          <a:xfrm>
            <a:off x="4248551" y="7179081"/>
            <a:ext cx="6731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E</a:t>
            </a:r>
            <a:endParaRPr sz="700">
              <a:latin typeface="MyriadPro-Light"/>
              <a:cs typeface="MyriadPro-Light"/>
            </a:endParaRPr>
          </a:p>
        </p:txBody>
      </p:sp>
      <p:sp>
        <p:nvSpPr>
          <p:cNvPr id="28" name="object 28"/>
          <p:cNvSpPr txBox="1"/>
          <p:nvPr/>
        </p:nvSpPr>
        <p:spPr>
          <a:xfrm>
            <a:off x="4753947" y="7179081"/>
            <a:ext cx="7747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a:t>
            </a:r>
            <a:endParaRPr sz="700">
              <a:latin typeface="MyriadPro-Light"/>
              <a:cs typeface="MyriadPro-Light"/>
            </a:endParaRPr>
          </a:p>
        </p:txBody>
      </p:sp>
      <p:sp>
        <p:nvSpPr>
          <p:cNvPr id="29" name="object 29"/>
          <p:cNvSpPr txBox="1"/>
          <p:nvPr/>
        </p:nvSpPr>
        <p:spPr>
          <a:xfrm>
            <a:off x="5028204" y="7179081"/>
            <a:ext cx="6540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L</a:t>
            </a:r>
            <a:endParaRPr sz="700">
              <a:latin typeface="MyriadPro-Light"/>
              <a:cs typeface="MyriadPro-Light"/>
            </a:endParaRPr>
          </a:p>
        </p:txBody>
      </p:sp>
      <p:sp>
        <p:nvSpPr>
          <p:cNvPr id="30" name="object 30"/>
          <p:cNvSpPr txBox="1"/>
          <p:nvPr/>
        </p:nvSpPr>
        <p:spPr>
          <a:xfrm>
            <a:off x="5283347" y="7179081"/>
            <a:ext cx="6731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T</a:t>
            </a:r>
            <a:endParaRPr sz="700">
              <a:latin typeface="MyriadPro-Light"/>
              <a:cs typeface="MyriadPro-Light"/>
            </a:endParaRPr>
          </a:p>
        </p:txBody>
      </p:sp>
      <p:sp>
        <p:nvSpPr>
          <p:cNvPr id="31" name="object 31"/>
          <p:cNvSpPr txBox="1"/>
          <p:nvPr/>
        </p:nvSpPr>
        <p:spPr>
          <a:xfrm>
            <a:off x="5550491" y="7179081"/>
            <a:ext cx="7048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Y</a:t>
            </a:r>
            <a:endParaRPr sz="700">
              <a:latin typeface="MyriadPro-Light"/>
              <a:cs typeface="MyriadPro-Light"/>
            </a:endParaRPr>
          </a:p>
        </p:txBody>
      </p:sp>
      <p:sp>
        <p:nvSpPr>
          <p:cNvPr id="32" name="object 32"/>
          <p:cNvSpPr txBox="1"/>
          <p:nvPr/>
        </p:nvSpPr>
        <p:spPr>
          <a:xfrm>
            <a:off x="5810879" y="7179081"/>
            <a:ext cx="7747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a:t>
            </a:r>
            <a:endParaRPr sz="700">
              <a:latin typeface="MyriadPro-Light"/>
              <a:cs typeface="MyriadPro-Light"/>
            </a:endParaRPr>
          </a:p>
        </p:txBody>
      </p:sp>
      <p:sp>
        <p:nvSpPr>
          <p:cNvPr id="33" name="object 33"/>
          <p:cNvSpPr txBox="1"/>
          <p:nvPr/>
        </p:nvSpPr>
        <p:spPr>
          <a:xfrm>
            <a:off x="6085136" y="7179081"/>
            <a:ext cx="7048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P</a:t>
            </a:r>
            <a:endParaRPr sz="700">
              <a:latin typeface="MyriadPro-Light"/>
              <a:cs typeface="MyriadPro-Light"/>
            </a:endParaRPr>
          </a:p>
        </p:txBody>
      </p:sp>
      <p:sp>
        <p:nvSpPr>
          <p:cNvPr id="34" name="object 34"/>
          <p:cNvSpPr txBox="1"/>
          <p:nvPr/>
        </p:nvSpPr>
        <p:spPr>
          <a:xfrm>
            <a:off x="6352014" y="7179081"/>
            <a:ext cx="4445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I</a:t>
            </a:r>
            <a:endParaRPr sz="700">
              <a:latin typeface="MyriadPro-Light"/>
              <a:cs typeface="MyriadPro-Light"/>
            </a:endParaRPr>
          </a:p>
        </p:txBody>
      </p:sp>
      <p:sp>
        <p:nvSpPr>
          <p:cNvPr id="35" name="object 35"/>
          <p:cNvSpPr txBox="1"/>
          <p:nvPr/>
        </p:nvSpPr>
        <p:spPr>
          <a:xfrm>
            <a:off x="6834740" y="7179081"/>
            <a:ext cx="7048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B</a:t>
            </a:r>
            <a:endParaRPr sz="700">
              <a:latin typeface="MyriadPro-Light"/>
              <a:cs typeface="MyriadPro-Light"/>
            </a:endParaRPr>
          </a:p>
        </p:txBody>
      </p:sp>
      <p:sp>
        <p:nvSpPr>
          <p:cNvPr id="36" name="object 36"/>
          <p:cNvSpPr txBox="1"/>
          <p:nvPr/>
        </p:nvSpPr>
        <p:spPr>
          <a:xfrm>
            <a:off x="7101885" y="7179081"/>
            <a:ext cx="7747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a:t>
            </a:r>
            <a:endParaRPr sz="700">
              <a:latin typeface="MyriadPro-Light"/>
              <a:cs typeface="MyriadPro-Light"/>
            </a:endParaRPr>
          </a:p>
        </p:txBody>
      </p:sp>
      <p:sp>
        <p:nvSpPr>
          <p:cNvPr id="37" name="object 37"/>
          <p:cNvSpPr txBox="1"/>
          <p:nvPr/>
        </p:nvSpPr>
        <p:spPr>
          <a:xfrm>
            <a:off x="7376142" y="7179081"/>
            <a:ext cx="6985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K</a:t>
            </a:r>
            <a:endParaRPr sz="700">
              <a:latin typeface="MyriadPro-Light"/>
              <a:cs typeface="MyriadPro-Light"/>
            </a:endParaRPr>
          </a:p>
        </p:txBody>
      </p:sp>
      <p:sp>
        <p:nvSpPr>
          <p:cNvPr id="38" name="object 38"/>
          <p:cNvSpPr txBox="1"/>
          <p:nvPr/>
        </p:nvSpPr>
        <p:spPr>
          <a:xfrm>
            <a:off x="7643455" y="7179081"/>
            <a:ext cx="7747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A</a:t>
            </a:r>
            <a:endParaRPr sz="700">
              <a:latin typeface="MyriadPro-Light"/>
              <a:cs typeface="MyriadPro-Light"/>
            </a:endParaRPr>
          </a:p>
        </p:txBody>
      </p:sp>
      <p:sp>
        <p:nvSpPr>
          <p:cNvPr id="39" name="object 39"/>
          <p:cNvSpPr txBox="1"/>
          <p:nvPr/>
        </p:nvSpPr>
        <p:spPr>
          <a:xfrm>
            <a:off x="7917712" y="7179081"/>
            <a:ext cx="8255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N</a:t>
            </a:r>
            <a:endParaRPr sz="700">
              <a:latin typeface="MyriadPro-Light"/>
              <a:cs typeface="MyriadPro-Light"/>
            </a:endParaRPr>
          </a:p>
        </p:txBody>
      </p:sp>
      <p:sp>
        <p:nvSpPr>
          <p:cNvPr id="40" name="object 40"/>
          <p:cNvSpPr txBox="1"/>
          <p:nvPr/>
        </p:nvSpPr>
        <p:spPr>
          <a:xfrm>
            <a:off x="8196680" y="7179081"/>
            <a:ext cx="65405"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L</a:t>
            </a:r>
            <a:endParaRPr sz="700">
              <a:latin typeface="MyriadPro-Light"/>
              <a:cs typeface="MyriadPro-Light"/>
            </a:endParaRPr>
          </a:p>
        </p:txBody>
      </p:sp>
      <p:sp>
        <p:nvSpPr>
          <p:cNvPr id="41" name="object 41"/>
          <p:cNvSpPr txBox="1"/>
          <p:nvPr/>
        </p:nvSpPr>
        <p:spPr>
          <a:xfrm>
            <a:off x="8458757" y="7179081"/>
            <a:ext cx="4445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I</a:t>
            </a:r>
            <a:endParaRPr sz="700">
              <a:latin typeface="MyriadPro-Light"/>
              <a:cs typeface="MyriadPro-Light"/>
            </a:endParaRPr>
          </a:p>
        </p:txBody>
      </p:sp>
      <p:sp>
        <p:nvSpPr>
          <p:cNvPr id="42" name="object 42"/>
          <p:cNvSpPr txBox="1"/>
          <p:nvPr/>
        </p:nvSpPr>
        <p:spPr>
          <a:xfrm>
            <a:off x="8699765" y="7179081"/>
            <a:ext cx="8128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Ğ</a:t>
            </a:r>
            <a:endParaRPr sz="700">
              <a:latin typeface="MyriadPro-Light"/>
              <a:cs typeface="MyriadPro-Light"/>
            </a:endParaRPr>
          </a:p>
        </p:txBody>
      </p:sp>
      <p:sp>
        <p:nvSpPr>
          <p:cNvPr id="43" name="object 43"/>
          <p:cNvSpPr txBox="1"/>
          <p:nvPr/>
        </p:nvSpPr>
        <p:spPr>
          <a:xfrm>
            <a:off x="8977489" y="7179081"/>
            <a:ext cx="44450" cy="126364"/>
          </a:xfrm>
          <a:prstGeom prst="rect">
            <a:avLst/>
          </a:prstGeom>
        </p:spPr>
        <p:txBody>
          <a:bodyPr vert="horz" wrap="square" lIns="0" tIns="1905" rIns="0" bIns="0" rtlCol="0">
            <a:spAutoFit/>
          </a:bodyPr>
          <a:lstStyle/>
          <a:p>
            <a:pPr marL="12700">
              <a:lnSpc>
                <a:spcPct val="100000"/>
              </a:lnSpc>
              <a:spcBef>
                <a:spcPts val="15"/>
              </a:spcBef>
            </a:pPr>
            <a:r>
              <a:rPr sz="700" dirty="0">
                <a:solidFill>
                  <a:srgbClr val="4E5B63"/>
                </a:solidFill>
                <a:latin typeface="MyriadPro-Light"/>
                <a:cs typeface="MyriadPro-Light"/>
              </a:rPr>
              <a:t>I</a:t>
            </a:r>
            <a:endParaRPr sz="700">
              <a:latin typeface="MyriadPro-Light"/>
              <a:cs typeface="MyriadPro-Light"/>
            </a:endParaRPr>
          </a:p>
        </p:txBody>
      </p:sp>
      <p:sp>
        <p:nvSpPr>
          <p:cNvPr id="44" name="object 44"/>
          <p:cNvSpPr txBox="1"/>
          <p:nvPr/>
        </p:nvSpPr>
        <p:spPr>
          <a:xfrm>
            <a:off x="9460224" y="7176592"/>
            <a:ext cx="80645" cy="129539"/>
          </a:xfrm>
          <a:prstGeom prst="rect">
            <a:avLst/>
          </a:prstGeom>
        </p:spPr>
        <p:txBody>
          <a:bodyPr vert="horz" wrap="square" lIns="0" tIns="4445" rIns="0" bIns="0" rtlCol="0">
            <a:spAutoFit/>
          </a:bodyPr>
          <a:lstStyle/>
          <a:p>
            <a:pPr marL="12700">
              <a:lnSpc>
                <a:spcPct val="100000"/>
              </a:lnSpc>
              <a:spcBef>
                <a:spcPts val="35"/>
              </a:spcBef>
            </a:pPr>
            <a:r>
              <a:rPr sz="700" b="1" dirty="0">
                <a:solidFill>
                  <a:srgbClr val="C09C2B"/>
                </a:solidFill>
                <a:latin typeface="MyriadPro-BlackSemiExt"/>
                <a:cs typeface="MyriadPro-BlackSemiExt"/>
              </a:rPr>
              <a:t>2</a:t>
            </a:r>
            <a:endParaRPr sz="700">
              <a:latin typeface="MyriadPro-BlackSemiExt"/>
              <a:cs typeface="MyriadPro-BlackSemiExt"/>
            </a:endParaRPr>
          </a:p>
        </p:txBody>
      </p:sp>
      <p:sp>
        <p:nvSpPr>
          <p:cNvPr id="45" name="object 45"/>
          <p:cNvSpPr txBox="1"/>
          <p:nvPr/>
        </p:nvSpPr>
        <p:spPr>
          <a:xfrm>
            <a:off x="9737237" y="7176592"/>
            <a:ext cx="80645" cy="129539"/>
          </a:xfrm>
          <a:prstGeom prst="rect">
            <a:avLst/>
          </a:prstGeom>
        </p:spPr>
        <p:txBody>
          <a:bodyPr vert="horz" wrap="square" lIns="0" tIns="4445" rIns="0" bIns="0" rtlCol="0">
            <a:spAutoFit/>
          </a:bodyPr>
          <a:lstStyle/>
          <a:p>
            <a:pPr marL="12700">
              <a:lnSpc>
                <a:spcPct val="100000"/>
              </a:lnSpc>
              <a:spcBef>
                <a:spcPts val="35"/>
              </a:spcBef>
            </a:pPr>
            <a:r>
              <a:rPr sz="700" b="1" dirty="0">
                <a:solidFill>
                  <a:srgbClr val="C09C2B"/>
                </a:solidFill>
                <a:latin typeface="MyriadPro-BlackSemiExt"/>
                <a:cs typeface="MyriadPro-BlackSemiExt"/>
              </a:rPr>
              <a:t>0</a:t>
            </a:r>
            <a:endParaRPr sz="700">
              <a:latin typeface="MyriadPro-BlackSemiExt"/>
              <a:cs typeface="MyriadPro-BlackSemiExt"/>
            </a:endParaRPr>
          </a:p>
        </p:txBody>
      </p:sp>
      <p:sp>
        <p:nvSpPr>
          <p:cNvPr id="46" name="object 46"/>
          <p:cNvSpPr txBox="1"/>
          <p:nvPr/>
        </p:nvSpPr>
        <p:spPr>
          <a:xfrm>
            <a:off x="10014249" y="7176592"/>
            <a:ext cx="80645" cy="112210"/>
          </a:xfrm>
          <a:prstGeom prst="rect">
            <a:avLst/>
          </a:prstGeom>
        </p:spPr>
        <p:txBody>
          <a:bodyPr vert="horz" wrap="square" lIns="0" tIns="4445" rIns="0" bIns="0" rtlCol="0">
            <a:spAutoFit/>
          </a:bodyPr>
          <a:lstStyle/>
          <a:p>
            <a:pPr marL="12700">
              <a:lnSpc>
                <a:spcPct val="100000"/>
              </a:lnSpc>
              <a:spcBef>
                <a:spcPts val="35"/>
              </a:spcBef>
            </a:pPr>
            <a:r>
              <a:rPr lang="tr-TR" sz="700" b="1" dirty="0">
                <a:solidFill>
                  <a:srgbClr val="C09C2B"/>
                </a:solidFill>
                <a:latin typeface="MyriadPro-BlackSemiExt"/>
                <a:cs typeface="MyriadPro-BlackSemiExt"/>
              </a:rPr>
              <a:t>2</a:t>
            </a:r>
            <a:endParaRPr sz="700" dirty="0">
              <a:latin typeface="MyriadPro-BlackSemiExt"/>
              <a:cs typeface="MyriadPro-BlackSemiExt"/>
            </a:endParaRPr>
          </a:p>
        </p:txBody>
      </p:sp>
      <p:sp>
        <p:nvSpPr>
          <p:cNvPr id="47" name="object 47"/>
          <p:cNvSpPr txBox="1"/>
          <p:nvPr/>
        </p:nvSpPr>
        <p:spPr>
          <a:xfrm>
            <a:off x="10291261" y="7176592"/>
            <a:ext cx="80645" cy="112210"/>
          </a:xfrm>
          <a:prstGeom prst="rect">
            <a:avLst/>
          </a:prstGeom>
        </p:spPr>
        <p:txBody>
          <a:bodyPr vert="horz" wrap="square" lIns="0" tIns="4445" rIns="0" bIns="0" rtlCol="0">
            <a:spAutoFit/>
          </a:bodyPr>
          <a:lstStyle/>
          <a:p>
            <a:pPr marL="12700">
              <a:lnSpc>
                <a:spcPct val="100000"/>
              </a:lnSpc>
              <a:spcBef>
                <a:spcPts val="35"/>
              </a:spcBef>
            </a:pPr>
            <a:r>
              <a:rPr lang="tr-TR" sz="700" b="1" dirty="0">
                <a:solidFill>
                  <a:srgbClr val="C09C2B"/>
                </a:solidFill>
                <a:latin typeface="MyriadPro-BlackSemiExt"/>
                <a:cs typeface="MyriadPro-BlackSemiExt"/>
              </a:rPr>
              <a:t>1</a:t>
            </a:r>
            <a:endParaRPr sz="700" dirty="0">
              <a:latin typeface="MyriadPro-BlackSemiExt"/>
              <a:cs typeface="MyriadPro-BlackSemiExt"/>
            </a:endParaRPr>
          </a:p>
        </p:txBody>
      </p:sp>
    </p:spTree>
    <p:extLst>
      <p:ext uri="{BB962C8B-B14F-4D97-AF65-F5344CB8AC3E}">
        <p14:creationId xmlns:p14="http://schemas.microsoft.com/office/powerpoint/2010/main" val="316354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912A003-0295-46F3-9110-D05E708DABDC}"/>
              </a:ext>
            </a:extLst>
          </p:cNvPr>
          <p:cNvSpPr>
            <a:spLocks noGrp="1"/>
          </p:cNvSpPr>
          <p:nvPr>
            <p:ph type="title"/>
          </p:nvPr>
        </p:nvSpPr>
        <p:spPr>
          <a:xfrm>
            <a:off x="1861655" y="949898"/>
            <a:ext cx="6970089" cy="384721"/>
          </a:xfrm>
        </p:spPr>
        <p:txBody>
          <a:bodyPr/>
          <a:lstStyle/>
          <a:p>
            <a:pPr algn="ctr"/>
            <a:r>
              <a:rPr lang="tr-TR" dirty="0"/>
              <a:t>TEHLİKELİ YÜKLER</a:t>
            </a:r>
          </a:p>
        </p:txBody>
      </p:sp>
      <p:sp>
        <p:nvSpPr>
          <p:cNvPr id="3" name="İçerik Yer Tutucusu 2">
            <a:extLst>
              <a:ext uri="{FF2B5EF4-FFF2-40B4-BE49-F238E27FC236}">
                <a16:creationId xmlns:a16="http://schemas.microsoft.com/office/drawing/2014/main" id="{2BA9B735-0332-4309-A355-39AA6D794179}"/>
              </a:ext>
            </a:extLst>
          </p:cNvPr>
          <p:cNvSpPr>
            <a:spLocks noGrp="1"/>
          </p:cNvSpPr>
          <p:nvPr>
            <p:ph sz="half" idx="2"/>
          </p:nvPr>
        </p:nvSpPr>
        <p:spPr>
          <a:xfrm>
            <a:off x="165100" y="2181225"/>
            <a:ext cx="10363200" cy="4893647"/>
          </a:xfrm>
        </p:spPr>
        <p:txBody>
          <a:bodyPr/>
          <a:lstStyle/>
          <a:p>
            <a:pPr algn="just">
              <a:spcAft>
                <a:spcPts val="0"/>
              </a:spcAft>
            </a:pPr>
            <a:r>
              <a:rPr lang="tr-TR" sz="1600" dirty="0">
                <a:latin typeface="Myriad Pro"/>
              </a:rPr>
              <a:t>03.03.2015-29284 sayılı Resmî Gazetede yayımlanan Tehlikeli Maddelerin Deniz Yoluyla Taşınması Hakkında Yönetmelikte;</a:t>
            </a:r>
          </a:p>
          <a:p>
            <a:pPr algn="just"/>
            <a:endParaRPr lang="tr-TR" sz="1600" b="1" u="sng" dirty="0">
              <a:latin typeface="Myriad Pro"/>
            </a:endParaRPr>
          </a:p>
          <a:p>
            <a:pPr algn="just"/>
            <a:r>
              <a:rPr lang="tr-TR" sz="1600" b="1" u="sng" dirty="0">
                <a:latin typeface="Myriad Pro"/>
              </a:rPr>
              <a:t>-Ambalaj: </a:t>
            </a:r>
            <a:r>
              <a:rPr lang="tr-TR" sz="1600" dirty="0">
                <a:latin typeface="Myriad Pro"/>
              </a:rPr>
              <a:t>IMDG Kod Bölüm 6’da tanımlanan, tehlikeli yükün içine konulduğu taşıma kabını,</a:t>
            </a:r>
          </a:p>
          <a:p>
            <a:pPr algn="just"/>
            <a:endParaRPr lang="tr-TR" sz="1600" dirty="0">
              <a:latin typeface="Myriad Pro"/>
            </a:endParaRPr>
          </a:p>
          <a:p>
            <a:pPr algn="just"/>
            <a:r>
              <a:rPr lang="tr-TR" sz="1600" b="1" u="sng" dirty="0">
                <a:latin typeface="Myriad Pro"/>
              </a:rPr>
              <a:t>-Dökme yük: </a:t>
            </a:r>
            <a:r>
              <a:rPr lang="tr-TR" sz="1600" dirty="0">
                <a:latin typeface="Myriad Pro"/>
              </a:rPr>
              <a:t>Geminin yapısal bölümü olan veya geminin içinde veya üzerinde kalıcı olarak sabitlenmiş bir tank veya ambar içerisinde bulunan, doğrudan muhafaza olmaksızın taşınması planlanan katı, sıvı ve gaz halindeki maddeleri,</a:t>
            </a:r>
          </a:p>
          <a:p>
            <a:pPr algn="just"/>
            <a:endParaRPr lang="tr-TR" sz="1600" dirty="0">
              <a:latin typeface="Myriad Pro"/>
            </a:endParaRPr>
          </a:p>
          <a:p>
            <a:r>
              <a:rPr lang="tr-TR" sz="1600" b="1" u="sng" dirty="0">
                <a:latin typeface="Myriad Pro"/>
              </a:rPr>
              <a:t>-Tehlikeli Yük: </a:t>
            </a:r>
          </a:p>
          <a:p>
            <a:pPr algn="just"/>
            <a:r>
              <a:rPr lang="tr-TR" sz="1600" i="1" dirty="0">
                <a:latin typeface="Myriad Pro"/>
              </a:rPr>
              <a:t>1) </a:t>
            </a:r>
            <a:r>
              <a:rPr lang="tr-TR" sz="1600" u="sng" dirty="0">
                <a:latin typeface="Myriad Pro"/>
              </a:rPr>
              <a:t>IMDG Kod Bölüm 3</a:t>
            </a:r>
            <a:r>
              <a:rPr lang="tr-TR" sz="1600" dirty="0">
                <a:latin typeface="Myriad Pro"/>
              </a:rPr>
              <a:t>'te verilen paketli taşınan madde ve nesneleri,</a:t>
            </a:r>
          </a:p>
          <a:p>
            <a:pPr algn="just"/>
            <a:r>
              <a:rPr lang="tr-TR" sz="1600" dirty="0">
                <a:latin typeface="Myriad Pro"/>
              </a:rPr>
              <a:t>2) Denizlerin Gemiler Tarafından Kirletilmesinin Önlenmesine Ait Uluslararası Sözleşme</a:t>
            </a:r>
            <a:r>
              <a:rPr lang="tr-TR" sz="1600" u="sng" dirty="0">
                <a:latin typeface="Myriad Pro"/>
              </a:rPr>
              <a:t>(MARPOL) 73/78 Ek I, Lahika 1</a:t>
            </a:r>
            <a:r>
              <a:rPr lang="tr-TR" sz="1600" dirty="0">
                <a:latin typeface="Myriad Pro"/>
              </a:rPr>
              <a:t>’ de yer alan petrol ve petrol ürünlerini,</a:t>
            </a:r>
          </a:p>
          <a:p>
            <a:pPr algn="just"/>
            <a:r>
              <a:rPr lang="tr-TR" sz="1600" dirty="0">
                <a:latin typeface="Myriad Pro"/>
              </a:rPr>
              <a:t>3) </a:t>
            </a:r>
            <a:r>
              <a:rPr lang="tr-TR" sz="1600" u="sng" dirty="0">
                <a:latin typeface="Myriad Pro"/>
              </a:rPr>
              <a:t>IMSBC Kod Lahika 1</a:t>
            </a:r>
            <a:r>
              <a:rPr lang="tr-TR" sz="1600" dirty="0">
                <a:latin typeface="Myriad Pro"/>
              </a:rPr>
              <a:t>'de verilen yüklerden Dökme Yük Sevkiyat Adında UN Numarası olan dökme yükleri,*</a:t>
            </a:r>
          </a:p>
          <a:p>
            <a:pPr algn="just"/>
            <a:r>
              <a:rPr lang="tr-TR" sz="1600" dirty="0">
                <a:latin typeface="Myriad Pro"/>
              </a:rPr>
              <a:t>4) </a:t>
            </a:r>
            <a:r>
              <a:rPr lang="tr-TR" sz="1600" u="sng" dirty="0">
                <a:latin typeface="Myriad Pro"/>
              </a:rPr>
              <a:t>IBC Kod Bölüm 17</a:t>
            </a:r>
            <a:r>
              <a:rPr lang="tr-TR" sz="1600" dirty="0">
                <a:latin typeface="Myriad Pro"/>
              </a:rPr>
              <a:t>'de verilen tablonun "hazards (zararlılar)" başlıklı "d" sütununda "S" veya "S/P" ibaresi bulunan sıvı maddeleri, </a:t>
            </a:r>
          </a:p>
          <a:p>
            <a:pPr algn="just"/>
            <a:r>
              <a:rPr lang="tr-TR" sz="1600" dirty="0">
                <a:latin typeface="Myriad Pro"/>
              </a:rPr>
              <a:t>5</a:t>
            </a:r>
            <a:r>
              <a:rPr lang="tr-TR" sz="1600" u="sng" dirty="0">
                <a:latin typeface="Myriad Pro"/>
              </a:rPr>
              <a:t>) IGC Kod Bölüm 19</a:t>
            </a:r>
            <a:r>
              <a:rPr lang="tr-TR" sz="1600" dirty="0">
                <a:latin typeface="Myriad Pro"/>
              </a:rPr>
              <a:t>'da verilen gaz halindeki maddeleri kapsar.**</a:t>
            </a:r>
          </a:p>
          <a:p>
            <a:pPr algn="just"/>
            <a:endParaRPr lang="tr-TR" sz="1600" dirty="0">
              <a:latin typeface="Myriad Pro"/>
            </a:endParaRPr>
          </a:p>
          <a:p>
            <a:pPr algn="r"/>
            <a:r>
              <a:rPr lang="tr-TR" sz="1400" dirty="0">
                <a:latin typeface="Myriad Pro"/>
              </a:rPr>
              <a:t>* 14.11.2021-31659 sayılı Resmi Gazetede yayımlanan Yönetmeliğe göre 01.04.2022’de değişecek.</a:t>
            </a:r>
          </a:p>
          <a:p>
            <a:pPr algn="r"/>
            <a:r>
              <a:rPr lang="tr-TR" sz="1400" dirty="0">
                <a:latin typeface="Myriad Pro"/>
              </a:rPr>
              <a:t>** 1 nolu yükler paketli, 2-3-4-5 nolu yükler dökme yük tanımı içerisindedir.</a:t>
            </a:r>
            <a:endParaRPr lang="tr-TR" sz="1200" dirty="0">
              <a:latin typeface="Myriad Pro"/>
            </a:endParaRPr>
          </a:p>
          <a:p>
            <a:endParaRPr lang="tr-TR" dirty="0"/>
          </a:p>
        </p:txBody>
      </p:sp>
      <p:sp>
        <p:nvSpPr>
          <p:cNvPr id="5" name="Unvan 1">
            <a:extLst>
              <a:ext uri="{FF2B5EF4-FFF2-40B4-BE49-F238E27FC236}">
                <a16:creationId xmlns:a16="http://schemas.microsoft.com/office/drawing/2014/main" id="{CF31DE3A-B5A4-4D91-868F-C38AA11A2515}"/>
              </a:ext>
            </a:extLst>
          </p:cNvPr>
          <p:cNvSpPr txBox="1">
            <a:spLocks/>
          </p:cNvSpPr>
          <p:nvPr/>
        </p:nvSpPr>
        <p:spPr>
          <a:xfrm>
            <a:off x="1861655" y="1295139"/>
            <a:ext cx="6970089" cy="384721"/>
          </a:xfrm>
          <a:prstGeom prst="rect">
            <a:avLst/>
          </a:prstGeom>
        </p:spPr>
        <p:txBody>
          <a:bodyPr wrap="square" lIns="0" tIns="0" rIns="0" bIns="0">
            <a:spAutoFit/>
          </a:bodyPr>
          <a:lstStyle>
            <a:lvl1pPr>
              <a:defRPr sz="2500" b="1" i="0">
                <a:solidFill>
                  <a:srgbClr val="CCAE5A"/>
                </a:solidFill>
                <a:latin typeface="MyriadPro-Semibold"/>
                <a:ea typeface="+mj-ea"/>
                <a:cs typeface="MyriadPro-Semibold"/>
              </a:defRPr>
            </a:lvl1pPr>
          </a:lstStyle>
          <a:p>
            <a:pPr algn="ctr"/>
            <a:r>
              <a:rPr lang="tr-TR" kern="0" dirty="0"/>
              <a:t>Tanımlar</a:t>
            </a:r>
          </a:p>
        </p:txBody>
      </p:sp>
    </p:spTree>
    <p:extLst>
      <p:ext uri="{BB962C8B-B14F-4D97-AF65-F5344CB8AC3E}">
        <p14:creationId xmlns:p14="http://schemas.microsoft.com/office/powerpoint/2010/main" val="1830104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DD64C5D-430F-4DC3-896D-F3FBFEA812EE}"/>
              </a:ext>
            </a:extLst>
          </p:cNvPr>
          <p:cNvSpPr>
            <a:spLocks noGrp="1"/>
          </p:cNvSpPr>
          <p:nvPr>
            <p:ph type="title"/>
          </p:nvPr>
        </p:nvSpPr>
        <p:spPr>
          <a:xfrm>
            <a:off x="1765300" y="500813"/>
            <a:ext cx="6970089" cy="384721"/>
          </a:xfrm>
        </p:spPr>
        <p:txBody>
          <a:bodyPr/>
          <a:lstStyle/>
          <a:p>
            <a:pPr algn="ctr"/>
            <a:r>
              <a:rPr lang="tr-TR" dirty="0"/>
              <a:t>TEHLİKELİ YÜK GRUPLARI NELERDİR?</a:t>
            </a:r>
          </a:p>
        </p:txBody>
      </p:sp>
      <p:sp>
        <p:nvSpPr>
          <p:cNvPr id="3" name="İçerik Yer Tutucusu 2">
            <a:extLst>
              <a:ext uri="{FF2B5EF4-FFF2-40B4-BE49-F238E27FC236}">
                <a16:creationId xmlns:a16="http://schemas.microsoft.com/office/drawing/2014/main" id="{B7AB75F8-AF58-4FED-BACD-6C3B97707B4C}"/>
              </a:ext>
            </a:extLst>
          </p:cNvPr>
          <p:cNvSpPr>
            <a:spLocks noGrp="1"/>
          </p:cNvSpPr>
          <p:nvPr>
            <p:ph sz="half" idx="2"/>
          </p:nvPr>
        </p:nvSpPr>
        <p:spPr>
          <a:xfrm>
            <a:off x="2435558" y="1190625"/>
            <a:ext cx="5822281" cy="3970318"/>
          </a:xfrm>
        </p:spPr>
        <p:txBody>
          <a:bodyPr/>
          <a:lstStyle/>
          <a:p>
            <a:pPr marL="457200" indent="-457200" algn="l">
              <a:spcBef>
                <a:spcPts val="1200"/>
              </a:spcBef>
              <a:spcAft>
                <a:spcPts val="1200"/>
              </a:spcAft>
              <a:buFont typeface="Arial" panose="020B0604020202020204" pitchFamily="34" charset="0"/>
              <a:buChar char="•"/>
            </a:pPr>
            <a:r>
              <a:rPr lang="tr-TR" sz="2500" b="1" dirty="0">
                <a:solidFill>
                  <a:schemeClr val="tx1"/>
                </a:solidFill>
                <a:latin typeface="MyriadPro-Semibold"/>
                <a:ea typeface="+mj-ea"/>
              </a:rPr>
              <a:t>IMDG </a:t>
            </a:r>
          </a:p>
          <a:p>
            <a:pPr marL="457200" indent="-457200" algn="l">
              <a:spcBef>
                <a:spcPts val="1200"/>
              </a:spcBef>
              <a:spcAft>
                <a:spcPts val="1200"/>
              </a:spcAft>
              <a:buFont typeface="Arial" panose="020B0604020202020204" pitchFamily="34" charset="0"/>
              <a:buChar char="•"/>
            </a:pPr>
            <a:r>
              <a:rPr lang="tr-TR" sz="2500" b="1" dirty="0">
                <a:solidFill>
                  <a:schemeClr val="tx1"/>
                </a:solidFill>
                <a:latin typeface="MyriadPro-Semibold"/>
                <a:ea typeface="+mj-ea"/>
              </a:rPr>
              <a:t>IBC</a:t>
            </a:r>
          </a:p>
          <a:p>
            <a:pPr marL="457200" indent="-457200" algn="l">
              <a:spcBef>
                <a:spcPts val="1200"/>
              </a:spcBef>
              <a:spcAft>
                <a:spcPts val="1200"/>
              </a:spcAft>
              <a:buFont typeface="Arial" panose="020B0604020202020204" pitchFamily="34" charset="0"/>
              <a:buChar char="•"/>
            </a:pPr>
            <a:r>
              <a:rPr lang="tr-TR" sz="2500" b="1" dirty="0">
                <a:solidFill>
                  <a:schemeClr val="tx1"/>
                </a:solidFill>
                <a:latin typeface="MyriadPro-Semibold"/>
                <a:ea typeface="+mj-ea"/>
              </a:rPr>
              <a:t>IMSBC</a:t>
            </a:r>
          </a:p>
          <a:p>
            <a:pPr marL="457200" indent="-457200" algn="l">
              <a:spcBef>
                <a:spcPts val="1200"/>
              </a:spcBef>
              <a:spcAft>
                <a:spcPts val="1200"/>
              </a:spcAft>
              <a:buFont typeface="Arial" panose="020B0604020202020204" pitchFamily="34" charset="0"/>
              <a:buChar char="•"/>
            </a:pPr>
            <a:r>
              <a:rPr lang="tr-TR" sz="2500" b="1" dirty="0">
                <a:solidFill>
                  <a:schemeClr val="tx1"/>
                </a:solidFill>
                <a:latin typeface="MyriadPro-Semibold"/>
                <a:ea typeface="+mj-ea"/>
              </a:rPr>
              <a:t>IGC</a:t>
            </a:r>
          </a:p>
          <a:p>
            <a:pPr marL="457200" indent="-457200" algn="l">
              <a:spcBef>
                <a:spcPts val="1200"/>
              </a:spcBef>
              <a:spcAft>
                <a:spcPts val="1200"/>
              </a:spcAft>
              <a:buFont typeface="Arial" panose="020B0604020202020204" pitchFamily="34" charset="0"/>
              <a:buChar char="•"/>
            </a:pPr>
            <a:r>
              <a:rPr lang="tr-TR" sz="2500" b="1" dirty="0">
                <a:solidFill>
                  <a:schemeClr val="tx1"/>
                </a:solidFill>
                <a:latin typeface="MyriadPro-Semibold"/>
                <a:ea typeface="+mj-ea"/>
              </a:rPr>
              <a:t>Marpol Ek-1 Petrol ve Petrol Türevleri </a:t>
            </a:r>
          </a:p>
          <a:p>
            <a:endParaRPr lang="tr-TR" dirty="0"/>
          </a:p>
        </p:txBody>
      </p:sp>
      <p:pic>
        <p:nvPicPr>
          <p:cNvPr id="5" name="Resim 4">
            <a:extLst>
              <a:ext uri="{FF2B5EF4-FFF2-40B4-BE49-F238E27FC236}">
                <a16:creationId xmlns:a16="http://schemas.microsoft.com/office/drawing/2014/main" id="{5045DE50-40FA-41C9-BBE7-2F29C7DD4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667" y="4543425"/>
            <a:ext cx="2036064" cy="2926080"/>
          </a:xfrm>
          <a:prstGeom prst="rect">
            <a:avLst/>
          </a:prstGeom>
        </p:spPr>
      </p:pic>
      <p:pic>
        <p:nvPicPr>
          <p:cNvPr id="7" name="Resim 6">
            <a:extLst>
              <a:ext uri="{FF2B5EF4-FFF2-40B4-BE49-F238E27FC236}">
                <a16:creationId xmlns:a16="http://schemas.microsoft.com/office/drawing/2014/main" id="{A0877166-1E3F-4FD6-A0E2-10C18D7FB3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622" y="4541623"/>
            <a:ext cx="2036064" cy="2926079"/>
          </a:xfrm>
          <a:prstGeom prst="rect">
            <a:avLst/>
          </a:prstGeom>
        </p:spPr>
      </p:pic>
      <p:pic>
        <p:nvPicPr>
          <p:cNvPr id="9" name="Resim 8">
            <a:extLst>
              <a:ext uri="{FF2B5EF4-FFF2-40B4-BE49-F238E27FC236}">
                <a16:creationId xmlns:a16="http://schemas.microsoft.com/office/drawing/2014/main" id="{13240C17-7BD9-459E-9DC3-40F7A29467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618" y="4541624"/>
            <a:ext cx="2001116" cy="2926078"/>
          </a:xfrm>
          <a:prstGeom prst="rect">
            <a:avLst/>
          </a:prstGeom>
        </p:spPr>
      </p:pic>
      <p:pic>
        <p:nvPicPr>
          <p:cNvPr id="11" name="Resim 10">
            <a:extLst>
              <a:ext uri="{FF2B5EF4-FFF2-40B4-BE49-F238E27FC236}">
                <a16:creationId xmlns:a16="http://schemas.microsoft.com/office/drawing/2014/main" id="{EFDC556F-4FB1-47EA-8C77-D27C73197B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6769" y="4541623"/>
            <a:ext cx="2044229" cy="2926078"/>
          </a:xfrm>
          <a:prstGeom prst="rect">
            <a:avLst/>
          </a:prstGeom>
        </p:spPr>
      </p:pic>
      <p:pic>
        <p:nvPicPr>
          <p:cNvPr id="15" name="Resim 14">
            <a:extLst>
              <a:ext uri="{FF2B5EF4-FFF2-40B4-BE49-F238E27FC236}">
                <a16:creationId xmlns:a16="http://schemas.microsoft.com/office/drawing/2014/main" id="{9ABB218D-5687-4F28-95F0-A5DA81F744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2766" y="4541623"/>
            <a:ext cx="2044229" cy="2926078"/>
          </a:xfrm>
          <a:prstGeom prst="rect">
            <a:avLst/>
          </a:prstGeom>
        </p:spPr>
      </p:pic>
    </p:spTree>
    <p:extLst>
      <p:ext uri="{BB962C8B-B14F-4D97-AF65-F5344CB8AC3E}">
        <p14:creationId xmlns:p14="http://schemas.microsoft.com/office/powerpoint/2010/main" val="375994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22C9A45-0F57-4829-903C-3F952077282D}"/>
              </a:ext>
            </a:extLst>
          </p:cNvPr>
          <p:cNvSpPr>
            <a:spLocks noGrp="1"/>
          </p:cNvSpPr>
          <p:nvPr>
            <p:ph type="title"/>
          </p:nvPr>
        </p:nvSpPr>
        <p:spPr>
          <a:xfrm>
            <a:off x="1861655" y="560143"/>
            <a:ext cx="6970089" cy="384721"/>
          </a:xfrm>
        </p:spPr>
        <p:txBody>
          <a:bodyPr/>
          <a:lstStyle/>
          <a:p>
            <a:pPr algn="ctr"/>
            <a:r>
              <a:rPr lang="tr-TR" dirty="0"/>
              <a:t>IMDG Code (Paketli Tehlikeli Yükler)</a:t>
            </a:r>
          </a:p>
        </p:txBody>
      </p:sp>
      <p:sp>
        <p:nvSpPr>
          <p:cNvPr id="3" name="İçerik Yer Tutucusu 2">
            <a:extLst>
              <a:ext uri="{FF2B5EF4-FFF2-40B4-BE49-F238E27FC236}">
                <a16:creationId xmlns:a16="http://schemas.microsoft.com/office/drawing/2014/main" id="{6C476DB3-DCAC-4881-BB9F-906B586AB9ED}"/>
              </a:ext>
            </a:extLst>
          </p:cNvPr>
          <p:cNvSpPr>
            <a:spLocks noGrp="1"/>
          </p:cNvSpPr>
          <p:nvPr>
            <p:ph sz="half" idx="2"/>
          </p:nvPr>
        </p:nvSpPr>
        <p:spPr>
          <a:xfrm>
            <a:off x="542100" y="1136486"/>
            <a:ext cx="4882516" cy="6038576"/>
          </a:xfrm>
        </p:spPr>
        <p:txBody>
          <a:bodyPr/>
          <a:lstStyle/>
          <a:p>
            <a:pPr algn="just">
              <a:buFontTx/>
              <a:buChar char="-"/>
            </a:pPr>
            <a:endParaRPr lang="tr-TR" sz="1600" dirty="0">
              <a:latin typeface="Myriad Pro"/>
            </a:endParaRPr>
          </a:p>
          <a:p>
            <a:pPr algn="just">
              <a:buFontTx/>
              <a:buChar char="-"/>
            </a:pPr>
            <a:endParaRPr lang="tr-TR" sz="1600" dirty="0">
              <a:latin typeface="Myriad Pro"/>
            </a:endParaRPr>
          </a:p>
          <a:p>
            <a:pPr algn="just">
              <a:buFontTx/>
              <a:buChar char="-"/>
            </a:pPr>
            <a:r>
              <a:rPr lang="tr-TR" sz="1600" dirty="0">
                <a:latin typeface="Myriad Pro"/>
              </a:rPr>
              <a:t>Değiştirildiği şekliyle 1974 tarihli Denizde Can Emniyeti Uluslararası Sözleşmesi </a:t>
            </a:r>
            <a:r>
              <a:rPr lang="tr-TR" sz="1600" u="sng" dirty="0">
                <a:latin typeface="Myriad Pro"/>
              </a:rPr>
              <a:t>(SOLAS) Bölüm VII Kısım A</a:t>
            </a:r>
            <a:r>
              <a:rPr lang="tr-TR" sz="1600" dirty="0">
                <a:latin typeface="Myriad Pro"/>
              </a:rPr>
              <a:t>, tehlikeli maddelerin paketli formda taşınması ile ilgilidir. Ayrıca; Denizlerin Gemilerden Kirlenmesini Önleme Uluslararası Sözleşmesi </a:t>
            </a:r>
            <a:r>
              <a:rPr lang="tr-TR" sz="1600" u="sng" dirty="0">
                <a:latin typeface="Myriad Pro"/>
              </a:rPr>
              <a:t>(MARPOL) Ek-3 </a:t>
            </a:r>
            <a:r>
              <a:rPr lang="tr-TR" sz="1600" dirty="0">
                <a:latin typeface="Myriad Pro"/>
              </a:rPr>
              <a:t>kapsamında olan Kodun; hükümlerine tabi olan maddeler 1’den 9’a kadar sınıflardan birine girerler.</a:t>
            </a:r>
          </a:p>
          <a:p>
            <a:pPr algn="just"/>
            <a:endParaRPr lang="tr-TR" sz="1600" dirty="0">
              <a:latin typeface="Myriad Pro"/>
            </a:endParaRPr>
          </a:p>
          <a:p>
            <a:pPr algn="just">
              <a:lnSpc>
                <a:spcPct val="50000"/>
              </a:lnSpc>
            </a:pPr>
            <a:r>
              <a:rPr lang="tr-TR" sz="1600" dirty="0">
                <a:latin typeface="Myriad Pro"/>
              </a:rPr>
              <a:t>Sınıf 1: Patlayıcılar</a:t>
            </a:r>
          </a:p>
          <a:p>
            <a:pPr algn="just">
              <a:lnSpc>
                <a:spcPct val="50000"/>
              </a:lnSpc>
            </a:pPr>
            <a:endParaRPr lang="tr-TR" sz="1600" dirty="0">
              <a:latin typeface="Myriad Pro"/>
            </a:endParaRPr>
          </a:p>
          <a:p>
            <a:pPr algn="just">
              <a:lnSpc>
                <a:spcPct val="50000"/>
              </a:lnSpc>
            </a:pPr>
            <a:r>
              <a:rPr lang="tr-TR" sz="1600" dirty="0">
                <a:latin typeface="Myriad Pro"/>
              </a:rPr>
              <a:t>Sınıf 2: Gazlar</a:t>
            </a:r>
          </a:p>
          <a:p>
            <a:pPr algn="just">
              <a:lnSpc>
                <a:spcPct val="50000"/>
              </a:lnSpc>
            </a:pPr>
            <a:endParaRPr lang="tr-TR" sz="1600" dirty="0">
              <a:latin typeface="Myriad Pro"/>
            </a:endParaRPr>
          </a:p>
          <a:p>
            <a:pPr algn="just">
              <a:lnSpc>
                <a:spcPct val="50000"/>
              </a:lnSpc>
            </a:pPr>
            <a:r>
              <a:rPr lang="tr-TR" sz="1600" dirty="0">
                <a:latin typeface="Myriad Pro"/>
              </a:rPr>
              <a:t>Sınıf 3: Alevlenebilir sıvılar</a:t>
            </a:r>
          </a:p>
          <a:p>
            <a:pPr algn="just">
              <a:lnSpc>
                <a:spcPct val="50000"/>
              </a:lnSpc>
            </a:pPr>
            <a:endParaRPr lang="tr-TR" sz="1600" dirty="0">
              <a:latin typeface="Myriad Pro"/>
            </a:endParaRPr>
          </a:p>
          <a:p>
            <a:pPr algn="just">
              <a:lnSpc>
                <a:spcPct val="80000"/>
              </a:lnSpc>
            </a:pPr>
            <a:r>
              <a:rPr lang="tr-TR" sz="1600" dirty="0">
                <a:latin typeface="Myriad Pro"/>
              </a:rPr>
              <a:t>Sınıf 4: Alevlenir katılar, kendiliğinden yanmaya yatkın maddeler, su ile temas ettiğinde alevlenebilir gazlar açığa çıkaran maddeler</a:t>
            </a:r>
          </a:p>
          <a:p>
            <a:pPr algn="just">
              <a:lnSpc>
                <a:spcPct val="50000"/>
              </a:lnSpc>
            </a:pPr>
            <a:endParaRPr lang="tr-TR" sz="1600" dirty="0">
              <a:latin typeface="Myriad Pro"/>
            </a:endParaRPr>
          </a:p>
          <a:p>
            <a:pPr algn="just">
              <a:lnSpc>
                <a:spcPct val="70000"/>
              </a:lnSpc>
            </a:pPr>
            <a:r>
              <a:rPr lang="tr-TR" sz="1600" dirty="0">
                <a:latin typeface="Myriad Pro"/>
              </a:rPr>
              <a:t>Sınıf 5: Oksitlenmeye neden olan maddeler ve organik peroksitler</a:t>
            </a:r>
          </a:p>
          <a:p>
            <a:pPr algn="just">
              <a:lnSpc>
                <a:spcPct val="50000"/>
              </a:lnSpc>
            </a:pPr>
            <a:endParaRPr lang="tr-TR" sz="1600" dirty="0">
              <a:latin typeface="Myriad Pro"/>
            </a:endParaRPr>
          </a:p>
          <a:p>
            <a:pPr algn="just">
              <a:lnSpc>
                <a:spcPct val="50000"/>
              </a:lnSpc>
            </a:pPr>
            <a:r>
              <a:rPr lang="tr-TR" sz="1600" dirty="0">
                <a:latin typeface="Myriad Pro"/>
              </a:rPr>
              <a:t>Sınıf 6: Zehirli ve bulaşıcı maddeler</a:t>
            </a:r>
          </a:p>
          <a:p>
            <a:pPr algn="just">
              <a:lnSpc>
                <a:spcPct val="50000"/>
              </a:lnSpc>
            </a:pPr>
            <a:endParaRPr lang="tr-TR" sz="1600" dirty="0">
              <a:latin typeface="Myriad Pro"/>
            </a:endParaRPr>
          </a:p>
          <a:p>
            <a:pPr algn="just">
              <a:lnSpc>
                <a:spcPct val="50000"/>
              </a:lnSpc>
            </a:pPr>
            <a:r>
              <a:rPr lang="tr-TR" sz="1600" dirty="0">
                <a:latin typeface="Myriad Pro"/>
              </a:rPr>
              <a:t>Sınıf 7: Radyoaktif malzeme</a:t>
            </a:r>
          </a:p>
          <a:p>
            <a:pPr algn="just">
              <a:lnSpc>
                <a:spcPct val="50000"/>
              </a:lnSpc>
            </a:pPr>
            <a:endParaRPr lang="tr-TR" sz="1600" dirty="0">
              <a:latin typeface="Myriad Pro"/>
            </a:endParaRPr>
          </a:p>
          <a:p>
            <a:pPr algn="just">
              <a:lnSpc>
                <a:spcPct val="55000"/>
              </a:lnSpc>
            </a:pPr>
            <a:r>
              <a:rPr lang="tr-TR" sz="1600" dirty="0">
                <a:latin typeface="Myriad Pro"/>
              </a:rPr>
              <a:t>Sınıf 8: Aşındırıcı maddeler</a:t>
            </a:r>
          </a:p>
          <a:p>
            <a:pPr algn="just">
              <a:lnSpc>
                <a:spcPct val="55000"/>
              </a:lnSpc>
            </a:pPr>
            <a:endParaRPr lang="tr-TR" sz="1600" dirty="0">
              <a:latin typeface="Myriad Pro"/>
            </a:endParaRPr>
          </a:p>
          <a:p>
            <a:pPr algn="just">
              <a:lnSpc>
                <a:spcPct val="50000"/>
              </a:lnSpc>
            </a:pPr>
            <a:r>
              <a:rPr lang="tr-TR" sz="1600" dirty="0">
                <a:latin typeface="Myriad Pro"/>
              </a:rPr>
              <a:t>Sınıf 9: Muhtelif tehlikeli maddeler ve nesneler</a:t>
            </a:r>
          </a:p>
          <a:p>
            <a:pPr algn="just">
              <a:lnSpc>
                <a:spcPct val="50000"/>
              </a:lnSpc>
            </a:pPr>
            <a:endParaRPr lang="tr-TR" sz="1600" dirty="0">
              <a:latin typeface="Myriad Pro"/>
            </a:endParaRPr>
          </a:p>
          <a:p>
            <a:pPr algn="just"/>
            <a:endParaRPr lang="tr-TR" sz="1600" b="1" dirty="0">
              <a:latin typeface="Myriad Pro"/>
            </a:endParaRPr>
          </a:p>
          <a:p>
            <a:endParaRPr lang="tr-TR" dirty="0"/>
          </a:p>
        </p:txBody>
      </p:sp>
      <p:pic>
        <p:nvPicPr>
          <p:cNvPr id="5" name="Resim 4">
            <a:extLst>
              <a:ext uri="{FF2B5EF4-FFF2-40B4-BE49-F238E27FC236}">
                <a16:creationId xmlns:a16="http://schemas.microsoft.com/office/drawing/2014/main" id="{34AC74AD-8823-40E1-ACA8-BB8E64A65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1100" y="1571625"/>
            <a:ext cx="3653377" cy="4866412"/>
          </a:xfrm>
          <a:prstGeom prst="rect">
            <a:avLst/>
          </a:prstGeom>
        </p:spPr>
      </p:pic>
    </p:spTree>
    <p:extLst>
      <p:ext uri="{BB962C8B-B14F-4D97-AF65-F5344CB8AC3E}">
        <p14:creationId xmlns:p14="http://schemas.microsoft.com/office/powerpoint/2010/main" val="1305777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AD4AD3-EFCC-4557-AEEF-39543E04AAED}"/>
              </a:ext>
            </a:extLst>
          </p:cNvPr>
          <p:cNvSpPr>
            <a:spLocks noGrp="1"/>
          </p:cNvSpPr>
          <p:nvPr>
            <p:ph type="title"/>
          </p:nvPr>
        </p:nvSpPr>
        <p:spPr>
          <a:xfrm>
            <a:off x="1855940" y="490940"/>
            <a:ext cx="6970089" cy="384721"/>
          </a:xfrm>
        </p:spPr>
        <p:txBody>
          <a:bodyPr/>
          <a:lstStyle/>
          <a:p>
            <a:pPr algn="ctr"/>
            <a:r>
              <a:rPr lang="tr-TR" dirty="0"/>
              <a:t>IMDG Code</a:t>
            </a:r>
          </a:p>
        </p:txBody>
      </p:sp>
      <p:sp>
        <p:nvSpPr>
          <p:cNvPr id="3" name="İçerik Yer Tutucusu 2">
            <a:extLst>
              <a:ext uri="{FF2B5EF4-FFF2-40B4-BE49-F238E27FC236}">
                <a16:creationId xmlns:a16="http://schemas.microsoft.com/office/drawing/2014/main" id="{D9695721-0F69-43C8-9BC0-2246DCD63F52}"/>
              </a:ext>
            </a:extLst>
          </p:cNvPr>
          <p:cNvSpPr>
            <a:spLocks noGrp="1"/>
          </p:cNvSpPr>
          <p:nvPr>
            <p:ph sz="half" idx="2"/>
          </p:nvPr>
        </p:nvSpPr>
        <p:spPr>
          <a:xfrm>
            <a:off x="698500" y="1125754"/>
            <a:ext cx="9612630" cy="4265783"/>
          </a:xfrm>
        </p:spPr>
        <p:txBody>
          <a:bodyPr/>
          <a:lstStyle/>
          <a:p>
            <a:pPr algn="just">
              <a:lnSpc>
                <a:spcPct val="80000"/>
              </a:lnSpc>
              <a:buFontTx/>
              <a:buChar char="-"/>
            </a:pPr>
            <a:r>
              <a:rPr lang="tr-TR" sz="1600" dirty="0">
                <a:latin typeface="Myriad Pro"/>
              </a:rPr>
              <a:t>Tehlikeli Maddeler Listesinin Yapısı: 18 Sütuna ayrılmıştır.</a:t>
            </a:r>
          </a:p>
          <a:p>
            <a:pPr algn="just">
              <a:lnSpc>
                <a:spcPct val="80000"/>
              </a:lnSpc>
              <a:buFontTx/>
              <a:buChar char="-"/>
            </a:pPr>
            <a:endParaRPr lang="tr-TR" sz="1600" dirty="0">
              <a:latin typeface="Myriad Pro"/>
            </a:endParaRPr>
          </a:p>
          <a:p>
            <a:pPr algn="just">
              <a:lnSpc>
                <a:spcPct val="80000"/>
              </a:lnSpc>
              <a:buFontTx/>
              <a:buChar char="-"/>
            </a:pPr>
            <a:r>
              <a:rPr lang="tr-TR" sz="1600" dirty="0">
                <a:latin typeface="Myriad Pro"/>
              </a:rPr>
              <a:t>Sütun 1: UN No</a:t>
            </a:r>
          </a:p>
          <a:p>
            <a:pPr algn="just">
              <a:lnSpc>
                <a:spcPct val="80000"/>
              </a:lnSpc>
              <a:buFontTx/>
              <a:buChar char="-"/>
            </a:pPr>
            <a:r>
              <a:rPr lang="tr-TR" sz="1600" dirty="0">
                <a:latin typeface="Myriad Pro"/>
              </a:rPr>
              <a:t>Sütun 2: Uygun sevkiyat adı (PSN)</a:t>
            </a:r>
          </a:p>
          <a:p>
            <a:pPr algn="just">
              <a:lnSpc>
                <a:spcPct val="80000"/>
              </a:lnSpc>
              <a:buFontTx/>
              <a:buChar char="-"/>
            </a:pPr>
            <a:r>
              <a:rPr lang="tr-TR" sz="1600" dirty="0">
                <a:latin typeface="Myriad Pro"/>
              </a:rPr>
              <a:t>Sütun 3: Sınıf veya Bölüm</a:t>
            </a:r>
          </a:p>
          <a:p>
            <a:pPr algn="just">
              <a:lnSpc>
                <a:spcPct val="80000"/>
              </a:lnSpc>
              <a:buFontTx/>
              <a:buChar char="-"/>
            </a:pPr>
            <a:r>
              <a:rPr lang="tr-TR" sz="1600" dirty="0">
                <a:latin typeface="Myriad Pro"/>
              </a:rPr>
              <a:t>Sütun 4: İkincil tehlike(ler)</a:t>
            </a:r>
          </a:p>
          <a:p>
            <a:pPr algn="just">
              <a:lnSpc>
                <a:spcPct val="80000"/>
              </a:lnSpc>
              <a:buFontTx/>
              <a:buChar char="-"/>
            </a:pPr>
            <a:r>
              <a:rPr lang="tr-TR" sz="1600" dirty="0">
                <a:latin typeface="Myriad Pro"/>
              </a:rPr>
              <a:t>Sütun 5: Paketleme grubu</a:t>
            </a:r>
          </a:p>
          <a:p>
            <a:pPr algn="just">
              <a:lnSpc>
                <a:spcPct val="80000"/>
              </a:lnSpc>
              <a:buFontTx/>
              <a:buChar char="-"/>
            </a:pPr>
            <a:r>
              <a:rPr lang="tr-TR" sz="1600" dirty="0">
                <a:latin typeface="Myriad Pro"/>
              </a:rPr>
              <a:t>Sütun 6: Özel hükümler</a:t>
            </a:r>
          </a:p>
          <a:p>
            <a:pPr algn="just">
              <a:lnSpc>
                <a:spcPct val="80000"/>
              </a:lnSpc>
              <a:buFontTx/>
              <a:buChar char="-"/>
            </a:pPr>
            <a:r>
              <a:rPr lang="tr-TR" sz="1600" dirty="0">
                <a:latin typeface="Myriad Pro"/>
              </a:rPr>
              <a:t>Sütun 7a-7b: Sınırlı-İstisnai miktarlar</a:t>
            </a:r>
          </a:p>
          <a:p>
            <a:pPr algn="just">
              <a:lnSpc>
                <a:spcPct val="80000"/>
              </a:lnSpc>
              <a:buFontTx/>
              <a:buChar char="-"/>
            </a:pPr>
            <a:r>
              <a:rPr lang="tr-TR" sz="1600" dirty="0">
                <a:latin typeface="Myriad Pro"/>
              </a:rPr>
              <a:t>Sütun 8: Paketleme talimatları</a:t>
            </a:r>
          </a:p>
          <a:p>
            <a:pPr algn="just">
              <a:lnSpc>
                <a:spcPct val="80000"/>
              </a:lnSpc>
              <a:buFontTx/>
              <a:buChar char="-"/>
            </a:pPr>
            <a:r>
              <a:rPr lang="tr-TR" sz="1600" dirty="0">
                <a:latin typeface="Myriad Pro"/>
              </a:rPr>
              <a:t>Sütun 9: Özel paketleme hükümleri</a:t>
            </a:r>
          </a:p>
          <a:p>
            <a:pPr algn="just">
              <a:lnSpc>
                <a:spcPct val="80000"/>
              </a:lnSpc>
              <a:buFontTx/>
              <a:buChar char="-"/>
            </a:pPr>
            <a:r>
              <a:rPr lang="tr-TR" sz="1600" dirty="0">
                <a:latin typeface="Myriad Pro"/>
              </a:rPr>
              <a:t>Sütun 10: IBC paketleme talimatları</a:t>
            </a:r>
          </a:p>
          <a:p>
            <a:pPr algn="just">
              <a:lnSpc>
                <a:spcPct val="80000"/>
              </a:lnSpc>
              <a:buFontTx/>
              <a:buChar char="-"/>
            </a:pPr>
            <a:r>
              <a:rPr lang="tr-TR" sz="1600" dirty="0">
                <a:latin typeface="Myriad Pro"/>
              </a:rPr>
              <a:t>Sütun 11: IBC özel hükümleri</a:t>
            </a:r>
          </a:p>
          <a:p>
            <a:pPr algn="just">
              <a:lnSpc>
                <a:spcPct val="80000"/>
              </a:lnSpc>
              <a:buFontTx/>
              <a:buChar char="-"/>
            </a:pPr>
            <a:r>
              <a:rPr lang="tr-TR" sz="1600" dirty="0">
                <a:latin typeface="Myriad Pro"/>
              </a:rPr>
              <a:t>Sütun 12: Ayrılmış alan</a:t>
            </a:r>
          </a:p>
          <a:p>
            <a:pPr algn="just">
              <a:lnSpc>
                <a:spcPct val="80000"/>
              </a:lnSpc>
              <a:buFontTx/>
              <a:buChar char="-"/>
            </a:pPr>
            <a:r>
              <a:rPr lang="tr-TR" sz="1600" dirty="0">
                <a:latin typeface="Myriad Pro"/>
              </a:rPr>
              <a:t>Sütun 13: Tank ve dökme yük konteyner talimatları</a:t>
            </a:r>
          </a:p>
          <a:p>
            <a:pPr algn="just">
              <a:lnSpc>
                <a:spcPct val="80000"/>
              </a:lnSpc>
              <a:buFontTx/>
              <a:buChar char="-"/>
            </a:pPr>
            <a:r>
              <a:rPr lang="tr-TR" sz="1600" dirty="0">
                <a:latin typeface="Myriad Pro"/>
              </a:rPr>
              <a:t>Sütun 14: Tank özel hükümleri</a:t>
            </a:r>
          </a:p>
          <a:p>
            <a:pPr algn="just">
              <a:lnSpc>
                <a:spcPct val="80000"/>
              </a:lnSpc>
              <a:buFontTx/>
              <a:buChar char="-"/>
            </a:pPr>
            <a:r>
              <a:rPr lang="tr-TR" sz="1600" dirty="0">
                <a:latin typeface="Myriad Pro"/>
              </a:rPr>
              <a:t>Sütun 15: EmS</a:t>
            </a:r>
          </a:p>
          <a:p>
            <a:pPr algn="just">
              <a:lnSpc>
                <a:spcPct val="80000"/>
              </a:lnSpc>
              <a:buFontTx/>
              <a:buChar char="-"/>
            </a:pPr>
            <a:r>
              <a:rPr lang="tr-TR" sz="1600" dirty="0">
                <a:latin typeface="Myriad Pro"/>
              </a:rPr>
              <a:t>Sütun 16a-16b: İstifleme ve elleçleme-Ayırma</a:t>
            </a:r>
          </a:p>
          <a:p>
            <a:pPr algn="just">
              <a:lnSpc>
                <a:spcPct val="80000"/>
              </a:lnSpc>
              <a:buFontTx/>
              <a:buChar char="-"/>
            </a:pPr>
            <a:r>
              <a:rPr lang="tr-TR" sz="1600" dirty="0">
                <a:latin typeface="Myriad Pro"/>
              </a:rPr>
              <a:t>Sütun 17: Özellikler ve gözlemler</a:t>
            </a:r>
          </a:p>
          <a:p>
            <a:pPr algn="just">
              <a:lnSpc>
                <a:spcPct val="80000"/>
              </a:lnSpc>
              <a:buFontTx/>
              <a:buChar char="-"/>
            </a:pPr>
            <a:r>
              <a:rPr lang="tr-TR" sz="1600" dirty="0">
                <a:latin typeface="Myriad Pro"/>
              </a:rPr>
              <a:t>Sütun 18: UN No</a:t>
            </a:r>
          </a:p>
          <a:p>
            <a:endParaRPr lang="tr-TR" dirty="0"/>
          </a:p>
        </p:txBody>
      </p:sp>
      <p:graphicFrame>
        <p:nvGraphicFramePr>
          <p:cNvPr id="5" name="Tablo 4">
            <a:extLst>
              <a:ext uri="{FF2B5EF4-FFF2-40B4-BE49-F238E27FC236}">
                <a16:creationId xmlns:a16="http://schemas.microsoft.com/office/drawing/2014/main" id="{59A8518C-47AF-4271-95F3-97A99481B2FE}"/>
              </a:ext>
            </a:extLst>
          </p:cNvPr>
          <p:cNvGraphicFramePr>
            <a:graphicFrameLocks noGrp="1"/>
          </p:cNvGraphicFramePr>
          <p:nvPr>
            <p:extLst>
              <p:ext uri="{D42A27DB-BD31-4B8C-83A1-F6EECF244321}">
                <p14:modId xmlns:p14="http://schemas.microsoft.com/office/powerpoint/2010/main" val="1685345300"/>
              </p:ext>
            </p:extLst>
          </p:nvPr>
        </p:nvGraphicFramePr>
        <p:xfrm>
          <a:off x="47943" y="5153025"/>
          <a:ext cx="10586082" cy="2057403"/>
        </p:xfrm>
        <a:graphic>
          <a:graphicData uri="http://schemas.openxmlformats.org/drawingml/2006/table">
            <a:tbl>
              <a:tblPr/>
              <a:tblGrid>
                <a:gridCol w="269557">
                  <a:extLst>
                    <a:ext uri="{9D8B030D-6E8A-4147-A177-3AD203B41FA5}">
                      <a16:colId xmlns:a16="http://schemas.microsoft.com/office/drawing/2014/main" val="1379007442"/>
                    </a:ext>
                  </a:extLst>
                </a:gridCol>
                <a:gridCol w="2444778">
                  <a:extLst>
                    <a:ext uri="{9D8B030D-6E8A-4147-A177-3AD203B41FA5}">
                      <a16:colId xmlns:a16="http://schemas.microsoft.com/office/drawing/2014/main" val="1939999343"/>
                    </a:ext>
                  </a:extLst>
                </a:gridCol>
                <a:gridCol w="330363">
                  <a:extLst>
                    <a:ext uri="{9D8B030D-6E8A-4147-A177-3AD203B41FA5}">
                      <a16:colId xmlns:a16="http://schemas.microsoft.com/office/drawing/2014/main" val="2422354945"/>
                    </a:ext>
                  </a:extLst>
                </a:gridCol>
                <a:gridCol w="421882">
                  <a:extLst>
                    <a:ext uri="{9D8B030D-6E8A-4147-A177-3AD203B41FA5}">
                      <a16:colId xmlns:a16="http://schemas.microsoft.com/office/drawing/2014/main" val="1205538958"/>
                    </a:ext>
                  </a:extLst>
                </a:gridCol>
                <a:gridCol w="312506">
                  <a:extLst>
                    <a:ext uri="{9D8B030D-6E8A-4147-A177-3AD203B41FA5}">
                      <a16:colId xmlns:a16="http://schemas.microsoft.com/office/drawing/2014/main" val="2500864797"/>
                    </a:ext>
                  </a:extLst>
                </a:gridCol>
                <a:gridCol w="410722">
                  <a:extLst>
                    <a:ext uri="{9D8B030D-6E8A-4147-A177-3AD203B41FA5}">
                      <a16:colId xmlns:a16="http://schemas.microsoft.com/office/drawing/2014/main" val="2903584047"/>
                    </a:ext>
                  </a:extLst>
                </a:gridCol>
                <a:gridCol w="392864">
                  <a:extLst>
                    <a:ext uri="{9D8B030D-6E8A-4147-A177-3AD203B41FA5}">
                      <a16:colId xmlns:a16="http://schemas.microsoft.com/office/drawing/2014/main" val="4057659573"/>
                    </a:ext>
                  </a:extLst>
                </a:gridCol>
                <a:gridCol w="410722">
                  <a:extLst>
                    <a:ext uri="{9D8B030D-6E8A-4147-A177-3AD203B41FA5}">
                      <a16:colId xmlns:a16="http://schemas.microsoft.com/office/drawing/2014/main" val="3661716225"/>
                    </a:ext>
                  </a:extLst>
                </a:gridCol>
                <a:gridCol w="473224">
                  <a:extLst>
                    <a:ext uri="{9D8B030D-6E8A-4147-A177-3AD203B41FA5}">
                      <a16:colId xmlns:a16="http://schemas.microsoft.com/office/drawing/2014/main" val="492179677"/>
                    </a:ext>
                  </a:extLst>
                </a:gridCol>
                <a:gridCol w="421882">
                  <a:extLst>
                    <a:ext uri="{9D8B030D-6E8A-4147-A177-3AD203B41FA5}">
                      <a16:colId xmlns:a16="http://schemas.microsoft.com/office/drawing/2014/main" val="2737271334"/>
                    </a:ext>
                  </a:extLst>
                </a:gridCol>
                <a:gridCol w="294648">
                  <a:extLst>
                    <a:ext uri="{9D8B030D-6E8A-4147-A177-3AD203B41FA5}">
                      <a16:colId xmlns:a16="http://schemas.microsoft.com/office/drawing/2014/main" val="820079827"/>
                    </a:ext>
                  </a:extLst>
                </a:gridCol>
                <a:gridCol w="250006">
                  <a:extLst>
                    <a:ext uri="{9D8B030D-6E8A-4147-A177-3AD203B41FA5}">
                      <a16:colId xmlns:a16="http://schemas.microsoft.com/office/drawing/2014/main" val="4055264243"/>
                    </a:ext>
                  </a:extLst>
                </a:gridCol>
                <a:gridCol w="207593">
                  <a:extLst>
                    <a:ext uri="{9D8B030D-6E8A-4147-A177-3AD203B41FA5}">
                      <a16:colId xmlns:a16="http://schemas.microsoft.com/office/drawing/2014/main" val="3525710546"/>
                    </a:ext>
                  </a:extLst>
                </a:gridCol>
                <a:gridCol w="491081">
                  <a:extLst>
                    <a:ext uri="{9D8B030D-6E8A-4147-A177-3AD203B41FA5}">
                      <a16:colId xmlns:a16="http://schemas.microsoft.com/office/drawing/2014/main" val="3510954811"/>
                    </a:ext>
                  </a:extLst>
                </a:gridCol>
                <a:gridCol w="419651">
                  <a:extLst>
                    <a:ext uri="{9D8B030D-6E8A-4147-A177-3AD203B41FA5}">
                      <a16:colId xmlns:a16="http://schemas.microsoft.com/office/drawing/2014/main" val="3162221302"/>
                    </a:ext>
                  </a:extLst>
                </a:gridCol>
                <a:gridCol w="357151">
                  <a:extLst>
                    <a:ext uri="{9D8B030D-6E8A-4147-A177-3AD203B41FA5}">
                      <a16:colId xmlns:a16="http://schemas.microsoft.com/office/drawing/2014/main" val="1252878177"/>
                    </a:ext>
                  </a:extLst>
                </a:gridCol>
                <a:gridCol w="455364">
                  <a:extLst>
                    <a:ext uri="{9D8B030D-6E8A-4147-A177-3AD203B41FA5}">
                      <a16:colId xmlns:a16="http://schemas.microsoft.com/office/drawing/2014/main" val="2167193330"/>
                    </a:ext>
                  </a:extLst>
                </a:gridCol>
                <a:gridCol w="491081">
                  <a:extLst>
                    <a:ext uri="{9D8B030D-6E8A-4147-A177-3AD203B41FA5}">
                      <a16:colId xmlns:a16="http://schemas.microsoft.com/office/drawing/2014/main" val="3243061981"/>
                    </a:ext>
                  </a:extLst>
                </a:gridCol>
                <a:gridCol w="1339312">
                  <a:extLst>
                    <a:ext uri="{9D8B030D-6E8A-4147-A177-3AD203B41FA5}">
                      <a16:colId xmlns:a16="http://schemas.microsoft.com/office/drawing/2014/main" val="3564677486"/>
                    </a:ext>
                  </a:extLst>
                </a:gridCol>
                <a:gridCol w="391695">
                  <a:extLst>
                    <a:ext uri="{9D8B030D-6E8A-4147-A177-3AD203B41FA5}">
                      <a16:colId xmlns:a16="http://schemas.microsoft.com/office/drawing/2014/main" val="4141651396"/>
                    </a:ext>
                  </a:extLst>
                </a:gridCol>
              </a:tblGrid>
              <a:tr h="425862">
                <a:tc>
                  <a:txBody>
                    <a:bodyPr/>
                    <a:lstStyle/>
                    <a:p>
                      <a:pPr algn="l" fontAlgn="ctr"/>
                      <a:r>
                        <a:rPr lang="tr-TR" sz="600" b="0" i="0" u="none" strike="noStrike" dirty="0">
                          <a:solidFill>
                            <a:schemeClr val="tx1"/>
                          </a:solidFill>
                          <a:effectLst/>
                          <a:latin typeface="Lucida Sans Unicode" panose="020B0602030504020204" pitchFamily="34" charset="0"/>
                        </a:rPr>
                        <a:t>UN</a:t>
                      </a:r>
                      <a:br>
                        <a:rPr lang="tr-TR" sz="600" b="0" i="0" u="none" strike="noStrike" dirty="0">
                          <a:solidFill>
                            <a:schemeClr val="tx1"/>
                          </a:solidFill>
                          <a:effectLst/>
                          <a:latin typeface="Lucida Sans Unicode" panose="020B0602030504020204" pitchFamily="34" charset="0"/>
                        </a:rPr>
                      </a:br>
                      <a:r>
                        <a:rPr lang="tr-TR" sz="600" b="0" i="0" u="none" strike="noStrike" dirty="0">
                          <a:solidFill>
                            <a:schemeClr val="tx1"/>
                          </a:solidFill>
                          <a:effectLst/>
                          <a:latin typeface="Lucida Sans Unicode" panose="020B0602030504020204" pitchFamily="34" charset="0"/>
                        </a:rPr>
                        <a:t>No.</a:t>
                      </a:r>
                      <a:endParaRPr lang="tr-TR" sz="600" b="0" i="0" u="none" strike="noStrike" dirty="0">
                        <a:solidFill>
                          <a:schemeClr val="tx1"/>
                        </a:solidFill>
                        <a:effectLst/>
                        <a:latin typeface="Times New Roman" panose="02020603050405020304" pitchFamily="18" charset="0"/>
                      </a:endParaRP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tr-TR" sz="600" b="0" i="0" u="none" strike="noStrike" dirty="0">
                          <a:solidFill>
                            <a:schemeClr val="tx1"/>
                          </a:solidFill>
                          <a:effectLst/>
                          <a:latin typeface="Lucida Sans Unicode" panose="020B0602030504020204" pitchFamily="34" charset="0"/>
                        </a:rPr>
                        <a:t>PSN</a:t>
                      </a:r>
                      <a:br>
                        <a:rPr lang="tr-TR" sz="600" b="0" i="0" u="none" strike="noStrike" dirty="0">
                          <a:solidFill>
                            <a:schemeClr val="tx1"/>
                          </a:solidFill>
                          <a:effectLst/>
                          <a:latin typeface="Lucida Sans Unicode" panose="020B0602030504020204" pitchFamily="34" charset="0"/>
                        </a:rPr>
                      </a:br>
                      <a:r>
                        <a:rPr lang="tr-TR" sz="600" b="0" i="0" u="none" strike="noStrike" dirty="0">
                          <a:solidFill>
                            <a:schemeClr val="tx1"/>
                          </a:solidFill>
                          <a:effectLst/>
                          <a:latin typeface="Lucida Sans Unicode" panose="020B0602030504020204" pitchFamily="34" charset="0"/>
                        </a:rPr>
                        <a:t>(Proper Shipping Name)</a:t>
                      </a:r>
                      <a:endParaRPr lang="tr-TR" sz="600" b="0" i="0" u="none" strike="noStrike" dirty="0">
                        <a:solidFill>
                          <a:schemeClr val="tx1"/>
                        </a:solidFill>
                        <a:effectLst/>
                        <a:latin typeface="Times New Roman" panose="02020603050405020304" pitchFamily="18" charset="0"/>
                      </a:endParaRP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Clas or Div</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Subsidiary Risk(s)</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dirty="0">
                          <a:solidFill>
                            <a:schemeClr val="tx1"/>
                          </a:solidFill>
                          <a:effectLst/>
                          <a:latin typeface="Lucida Sans Unicode" panose="020B0602030504020204" pitchFamily="34" charset="0"/>
                        </a:rPr>
                        <a:t>Packing Group</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Special Provisions</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600" b="0" i="0" u="none" strike="noStrike">
                          <a:solidFill>
                            <a:schemeClr val="tx1"/>
                          </a:solidFill>
                          <a:effectLst/>
                          <a:latin typeface="Lucida Sans Unicode" panose="020B0602030504020204" pitchFamily="34" charset="0"/>
                        </a:rPr>
                        <a:t>Limited and excepted quantity provisions</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600" b="0" i="0" u="none" strike="noStrike" dirty="0">
                          <a:solidFill>
                            <a:schemeClr val="tx1"/>
                          </a:solidFill>
                          <a:effectLst/>
                          <a:latin typeface="Lucida Sans Unicode" panose="020B0602030504020204" pitchFamily="34" charset="0"/>
                        </a:rPr>
                        <a:t>Packing</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600" b="0" i="0" u="none" strike="noStrike">
                          <a:solidFill>
                            <a:schemeClr val="tx1"/>
                          </a:solidFill>
                          <a:effectLst/>
                          <a:latin typeface="Lucida Sans Unicode" panose="020B0602030504020204" pitchFamily="34" charset="0"/>
                        </a:rPr>
                        <a:t>IBC</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en-US" sz="600" b="0" i="0" u="none" strike="noStrike">
                          <a:solidFill>
                            <a:schemeClr val="tx1"/>
                          </a:solidFill>
                          <a:effectLst/>
                          <a:latin typeface="Lucida Sans Unicode" panose="020B0602030504020204" pitchFamily="34" charset="0"/>
                        </a:rPr>
                        <a:t>Portable tanks and bulk containers</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chemeClr val="tx1"/>
                          </a:solidFill>
                          <a:effectLst/>
                          <a:latin typeface="Lucida Sans Unicode" panose="020B0602030504020204" pitchFamily="34" charset="0"/>
                        </a:rPr>
                        <a:t>EmS</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dirty="0">
                          <a:solidFill>
                            <a:schemeClr val="tx1"/>
                          </a:solidFill>
                          <a:effectLst/>
                          <a:latin typeface="Lucida Sans Unicode" panose="020B0602030504020204" pitchFamily="34" charset="0"/>
                        </a:rPr>
                        <a:t>Stowage and Handling</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Segregation</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dirty="0">
                          <a:solidFill>
                            <a:schemeClr val="tx1"/>
                          </a:solidFill>
                          <a:effectLst/>
                          <a:latin typeface="Lucida Sans Unicode" panose="020B0602030504020204" pitchFamily="34" charset="0"/>
                        </a:rPr>
                        <a:t>Properties and Observations</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dirty="0">
                          <a:solidFill>
                            <a:schemeClr val="tx1"/>
                          </a:solidFill>
                          <a:effectLst/>
                          <a:latin typeface="Lucida Sans Unicode" panose="020B0602030504020204" pitchFamily="34" charset="0"/>
                        </a:rPr>
                        <a:t>UN</a:t>
                      </a:r>
                      <a:br>
                        <a:rPr lang="tr-TR" sz="600" b="0" i="0" u="none" strike="noStrike" dirty="0">
                          <a:solidFill>
                            <a:schemeClr val="tx1"/>
                          </a:solidFill>
                          <a:effectLst/>
                          <a:latin typeface="Lucida Sans Unicode" panose="020B0602030504020204" pitchFamily="34" charset="0"/>
                        </a:rPr>
                      </a:br>
                      <a:r>
                        <a:rPr lang="tr-TR" sz="600" b="0" i="0" u="none" strike="noStrike" dirty="0">
                          <a:solidFill>
                            <a:schemeClr val="tx1"/>
                          </a:solidFill>
                          <a:effectLst/>
                          <a:latin typeface="Lucida Sans Unicode" panose="020B0602030504020204" pitchFamily="34" charset="0"/>
                        </a:rPr>
                        <a:t>No.</a:t>
                      </a:r>
                      <a:endParaRPr lang="tr-TR" sz="600" b="0" i="0" u="none" strike="noStrike" dirty="0">
                        <a:solidFill>
                          <a:schemeClr val="tx1"/>
                        </a:solidFill>
                        <a:effectLst/>
                        <a:latin typeface="Times New Roman" panose="02020603050405020304" pitchFamily="18" charset="0"/>
                      </a:endParaRP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94888409"/>
                  </a:ext>
                </a:extLst>
              </a:tr>
              <a:tr h="287317">
                <a:tc>
                  <a:txBody>
                    <a:bodyPr/>
                    <a:lstStyle/>
                    <a:p>
                      <a:pPr algn="l" fontAlgn="ctr"/>
                      <a:r>
                        <a:rPr lang="tr-TR" sz="600" b="0" i="0" u="none" strike="noStrike">
                          <a:solidFill>
                            <a:schemeClr val="tx1"/>
                          </a:solidFill>
                          <a:effectLst/>
                          <a:latin typeface="Times New Roman" panose="02020603050405020304" pitchFamily="18" charset="0"/>
                        </a:rPr>
                        <a:t> </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600" b="0" i="0" u="none" strike="noStrike" dirty="0">
                          <a:solidFill>
                            <a:schemeClr val="tx1"/>
                          </a:solidFill>
                          <a:effectLst/>
                          <a:latin typeface="Times New Roman" panose="02020603050405020304" pitchFamily="18" charset="0"/>
                        </a:rPr>
                        <a:t> </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dirty="0">
                          <a:solidFill>
                            <a:schemeClr val="tx1"/>
                          </a:solidFill>
                          <a:effectLst/>
                          <a:latin typeface="Times New Roman" panose="02020603050405020304" pitchFamily="18" charset="0"/>
                        </a:rPr>
                        <a:t> </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Times New Roman" panose="02020603050405020304" pitchFamily="18" charset="0"/>
                        </a:rPr>
                        <a:t> </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Times New Roman" panose="02020603050405020304" pitchFamily="18" charset="0"/>
                        </a:rPr>
                        <a:t> </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Times New Roman" panose="02020603050405020304" pitchFamily="18" charset="0"/>
                        </a:rPr>
                        <a:t> </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Limited quantities</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Excepted quantities</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Instructions</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Provisions</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Instructions</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Provisions</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ctr"/>
                      <a:r>
                        <a:rPr lang="tr-TR" sz="700" b="0" i="0" u="none" strike="noStrike">
                          <a:solidFill>
                            <a:schemeClr val="tx1"/>
                          </a:solidFill>
                          <a:effectLst/>
                          <a:latin typeface="Lucida Sans Unicode" panose="020B0602030504020204" pitchFamily="34" charset="0"/>
                        </a:rPr>
                        <a:t>(12)</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Tank instructions</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Provisions</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chemeClr val="tx1"/>
                          </a:solidFill>
                          <a:effectLst/>
                          <a:latin typeface="Times New Roman" panose="02020603050405020304" pitchFamily="18" charset="0"/>
                        </a:rPr>
                        <a:t> </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Times New Roman" panose="02020603050405020304" pitchFamily="18" charset="0"/>
                        </a:rPr>
                        <a:t> </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Times New Roman" panose="02020603050405020304" pitchFamily="18" charset="0"/>
                        </a:rPr>
                        <a:t> </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Times New Roman" panose="02020603050405020304" pitchFamily="18" charset="0"/>
                        </a:rPr>
                        <a:t> </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Times New Roman" panose="02020603050405020304" pitchFamily="18" charset="0"/>
                        </a:rPr>
                        <a:t> </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20892566"/>
                  </a:ext>
                </a:extLst>
              </a:tr>
              <a:tr h="148774">
                <a:tc>
                  <a:txBody>
                    <a:bodyPr/>
                    <a:lstStyle/>
                    <a:p>
                      <a:pPr algn="r" fontAlgn="ctr"/>
                      <a:r>
                        <a:rPr lang="tr-TR" sz="600" b="0" i="0" u="none" strike="noStrike">
                          <a:solidFill>
                            <a:schemeClr val="tx1"/>
                          </a:solidFill>
                          <a:effectLst/>
                          <a:latin typeface="Lucida Sans Unicode" panose="020B0602030504020204" pitchFamily="34" charset="0"/>
                        </a:rPr>
                        <a:t>(1)</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tr-TR" sz="600" b="0" i="0" u="none" strike="noStrike" dirty="0">
                          <a:solidFill>
                            <a:schemeClr val="tx1"/>
                          </a:solidFill>
                          <a:effectLst/>
                          <a:latin typeface="Lucida Sans Unicode" panose="020B0602030504020204" pitchFamily="34" charset="0"/>
                        </a:rPr>
                        <a:t>(2)</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(3)</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(4)</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(5)</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dirty="0">
                          <a:solidFill>
                            <a:schemeClr val="tx1"/>
                          </a:solidFill>
                          <a:effectLst/>
                          <a:latin typeface="Lucida Sans Unicode" panose="020B0602030504020204" pitchFamily="34" charset="0"/>
                        </a:rPr>
                        <a:t>(6)</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(7a)</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dirty="0">
                          <a:solidFill>
                            <a:schemeClr val="tx1"/>
                          </a:solidFill>
                          <a:effectLst/>
                          <a:latin typeface="Lucida Sans Unicode" panose="020B0602030504020204" pitchFamily="34" charset="0"/>
                        </a:rPr>
                        <a:t>(7b)</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dirty="0">
                          <a:solidFill>
                            <a:schemeClr val="tx1"/>
                          </a:solidFill>
                          <a:effectLst/>
                          <a:latin typeface="Lucida Sans Unicode" panose="020B0602030504020204" pitchFamily="34" charset="0"/>
                        </a:rPr>
                        <a:t>(8)</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dirty="0">
                          <a:solidFill>
                            <a:schemeClr val="tx1"/>
                          </a:solidFill>
                          <a:effectLst/>
                          <a:latin typeface="Lucida Sans Unicode" panose="020B0602030504020204" pitchFamily="34" charset="0"/>
                        </a:rPr>
                        <a:t>(9)</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(10)</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(11)</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a:txBody>
                    <a:bodyPr/>
                    <a:lstStyle/>
                    <a:p>
                      <a:pPr algn="ctr" fontAlgn="ctr"/>
                      <a:r>
                        <a:rPr lang="tr-TR" sz="600" b="0" i="0" u="none" strike="noStrike">
                          <a:solidFill>
                            <a:schemeClr val="tx1"/>
                          </a:solidFill>
                          <a:effectLst/>
                          <a:latin typeface="Lucida Sans Unicode" panose="020B0602030504020204" pitchFamily="34" charset="0"/>
                        </a:rPr>
                        <a:t>(13)</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(14)</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(15)</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(16a)</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(16b)</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(17)</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chemeClr val="tx1"/>
                          </a:solidFill>
                          <a:effectLst/>
                          <a:latin typeface="Lucida Sans Unicode" panose="020B0602030504020204" pitchFamily="34" charset="0"/>
                        </a:rPr>
                        <a:t>(18)</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80973472"/>
                  </a:ext>
                </a:extLst>
              </a:tr>
              <a:tr h="287317">
                <a:tc>
                  <a:txBody>
                    <a:bodyPr/>
                    <a:lstStyle/>
                    <a:p>
                      <a:pPr algn="l" fontAlgn="ctr"/>
                      <a:r>
                        <a:rPr lang="tr-TR" sz="600" b="0" i="0" u="none" strike="noStrike">
                          <a:solidFill>
                            <a:schemeClr val="tx1"/>
                          </a:solidFill>
                          <a:effectLst/>
                          <a:latin typeface="Times New Roman" panose="02020603050405020304" pitchFamily="18" charset="0"/>
                        </a:rPr>
                        <a:t> </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chemeClr val="tx1"/>
                          </a:solidFill>
                          <a:effectLst/>
                          <a:latin typeface="Lucida Sans Unicode" panose="020B0602030504020204" pitchFamily="34" charset="0"/>
                        </a:rPr>
                        <a:t>3.1.2</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2,0</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2,0</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2.0.1.3</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3,3</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3,4</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3,5</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4.1.4</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chemeClr val="tx1"/>
                          </a:solidFill>
                          <a:effectLst/>
                          <a:latin typeface="Lucida Sans Unicode" panose="020B0602030504020204" pitchFamily="34" charset="0"/>
                        </a:rPr>
                        <a:t>4.1.4</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chemeClr val="tx1"/>
                          </a:solidFill>
                          <a:effectLst/>
                          <a:latin typeface="Lucida Sans Unicode" panose="020B0602030504020204" pitchFamily="34" charset="0"/>
                        </a:rPr>
                        <a:t>4.1.4</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chemeClr val="tx1"/>
                          </a:solidFill>
                          <a:effectLst/>
                          <a:latin typeface="Lucida Sans Unicode" panose="020B0602030504020204" pitchFamily="34" charset="0"/>
                        </a:rPr>
                        <a:t>4.1.4</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600" b="0" i="0" u="none" strike="noStrike" dirty="0">
                          <a:solidFill>
                            <a:schemeClr val="tx1"/>
                          </a:solidFill>
                          <a:effectLst/>
                          <a:latin typeface="Lucida Sans Unicode" panose="020B0602030504020204" pitchFamily="34" charset="0"/>
                        </a:rPr>
                        <a:t>4.2.5</a:t>
                      </a:r>
                      <a:br>
                        <a:rPr lang="tr-TR" sz="600" b="0" i="0" u="none" strike="noStrike" dirty="0">
                          <a:solidFill>
                            <a:schemeClr val="tx1"/>
                          </a:solidFill>
                          <a:effectLst/>
                          <a:latin typeface="Lucida Sans Unicode" panose="020B0602030504020204" pitchFamily="34" charset="0"/>
                        </a:rPr>
                      </a:br>
                      <a:r>
                        <a:rPr lang="tr-TR" sz="600" b="0" i="0" u="none" strike="noStrike" dirty="0">
                          <a:solidFill>
                            <a:schemeClr val="tx1"/>
                          </a:solidFill>
                          <a:effectLst/>
                          <a:latin typeface="Lucida Sans Unicode" panose="020B0602030504020204" pitchFamily="34" charset="0"/>
                        </a:rPr>
                        <a:t>4.3</a:t>
                      </a:r>
                      <a:endParaRPr lang="tr-TR" sz="600" b="0" i="0" u="none" strike="noStrike" dirty="0">
                        <a:solidFill>
                          <a:schemeClr val="tx1"/>
                        </a:solidFill>
                        <a:effectLst/>
                        <a:latin typeface="Times New Roman" panose="02020603050405020304" pitchFamily="18" charset="0"/>
                      </a:endParaRP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chemeClr val="tx1"/>
                          </a:solidFill>
                          <a:effectLst/>
                          <a:latin typeface="Lucida Sans Unicode" panose="020B0602030504020204" pitchFamily="34" charset="0"/>
                        </a:rPr>
                        <a:t>4.2.5</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5.4.3.2</a:t>
                      </a:r>
                      <a:br>
                        <a:rPr lang="tr-TR" sz="600" b="0" i="0" u="none" strike="noStrike">
                          <a:solidFill>
                            <a:schemeClr val="tx1"/>
                          </a:solidFill>
                          <a:effectLst/>
                          <a:latin typeface="Lucida Sans Unicode" panose="020B0602030504020204" pitchFamily="34" charset="0"/>
                        </a:rPr>
                      </a:br>
                      <a:r>
                        <a:rPr lang="tr-TR" sz="600" b="0" i="0" u="none" strike="noStrike">
                          <a:solidFill>
                            <a:schemeClr val="tx1"/>
                          </a:solidFill>
                          <a:effectLst/>
                          <a:latin typeface="Lucida Sans Unicode" panose="020B0602030504020204" pitchFamily="34" charset="0"/>
                        </a:rPr>
                        <a:t>7.8</a:t>
                      </a:r>
                      <a:endParaRPr lang="tr-TR" sz="600" b="0" i="0" u="none" strike="noStrike">
                        <a:solidFill>
                          <a:schemeClr val="tx1"/>
                        </a:solidFill>
                        <a:effectLst/>
                        <a:latin typeface="Times New Roman" panose="02020603050405020304" pitchFamily="18" charset="0"/>
                      </a:endParaRP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7.1, 7.3-7.7</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7.2-7.7</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Times New Roman" panose="02020603050405020304" pitchFamily="18" charset="0"/>
                        </a:rPr>
                        <a:t> </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Times New Roman" panose="02020603050405020304" pitchFamily="18" charset="0"/>
                        </a:rPr>
                        <a:t> </a:t>
                      </a:r>
                    </a:p>
                  </a:txBody>
                  <a:tcPr marL="6752" marR="6752" marT="6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218921"/>
                  </a:ext>
                </a:extLst>
              </a:tr>
              <a:tr h="333499">
                <a:tc>
                  <a:txBody>
                    <a:bodyPr/>
                    <a:lstStyle/>
                    <a:p>
                      <a:pPr algn="r" fontAlgn="ctr"/>
                      <a:r>
                        <a:rPr lang="tr-TR" sz="600" b="0" i="0" u="none" strike="noStrike">
                          <a:solidFill>
                            <a:schemeClr val="tx1"/>
                          </a:solidFill>
                          <a:effectLst/>
                          <a:latin typeface="Lucida Sans Unicode" panose="020B0602030504020204" pitchFamily="34" charset="0"/>
                        </a:rPr>
                        <a:t>0004</a:t>
                      </a:r>
                    </a:p>
                  </a:txBody>
                  <a:tcPr marL="6752" marR="6752" marT="67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Lucida Sans Unicode" panose="020B0602030504020204" pitchFamily="34" charset="0"/>
                        </a:rPr>
                        <a:t>AMMONIUM PICRATE dry or wetted with less than 10% water, by mass</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1.1D</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0</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E0</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effectLst/>
                          <a:latin typeface="Lucida Sans Unicode" panose="020B0602030504020204" pitchFamily="34" charset="0"/>
                        </a:rPr>
                        <a:t>P112 (a),</a:t>
                      </a:r>
                      <a:br>
                        <a:rPr lang="en-US" sz="600" b="0" i="0" u="none" strike="noStrike">
                          <a:solidFill>
                            <a:schemeClr val="tx1"/>
                          </a:solidFill>
                          <a:effectLst/>
                          <a:latin typeface="Lucida Sans Unicode" panose="020B0602030504020204" pitchFamily="34" charset="0"/>
                        </a:rPr>
                      </a:br>
                      <a:r>
                        <a:rPr lang="en-US" sz="600" b="0" i="0" u="none" strike="noStrike">
                          <a:solidFill>
                            <a:schemeClr val="tx1"/>
                          </a:solidFill>
                          <a:effectLst/>
                          <a:latin typeface="Lucida Sans Unicode" panose="020B0602030504020204" pitchFamily="34" charset="0"/>
                        </a:rPr>
                        <a:t>(b) or (c)</a:t>
                      </a:r>
                      <a:endParaRPr lang="en-US" sz="600" b="0" i="0" u="none" strike="noStrike">
                        <a:solidFill>
                          <a:schemeClr val="tx1"/>
                        </a:solidFill>
                        <a:effectLst/>
                        <a:latin typeface="Times New Roman" panose="02020603050405020304" pitchFamily="18" charset="0"/>
                      </a:endParaRP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PP26</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chemeClr val="tx1"/>
                          </a:solidFill>
                          <a:effectLst/>
                          <a:latin typeface="Lucida Sans Unicode" panose="020B0602030504020204" pitchFamily="34" charset="0"/>
                        </a:rPr>
                        <a:t>F-B, S-Y</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chemeClr val="tx1"/>
                          </a:solidFill>
                          <a:effectLst/>
                          <a:latin typeface="Lucida Sans Unicode" panose="020B0602030504020204" pitchFamily="34" charset="0"/>
                        </a:rPr>
                        <a:t>Category 04 SW1</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SG27 SG31 SGG2</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Substance.</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0004</a:t>
                      </a:r>
                    </a:p>
                  </a:txBody>
                  <a:tcPr marL="6752" marR="6752" marT="67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1878564"/>
                  </a:ext>
                </a:extLst>
              </a:tr>
              <a:tr h="287317">
                <a:tc>
                  <a:txBody>
                    <a:bodyPr/>
                    <a:lstStyle/>
                    <a:p>
                      <a:pPr algn="r" fontAlgn="ctr"/>
                      <a:r>
                        <a:rPr lang="tr-TR" sz="600" b="0" i="0" u="none" strike="noStrike">
                          <a:solidFill>
                            <a:schemeClr val="tx1"/>
                          </a:solidFill>
                          <a:effectLst/>
                          <a:latin typeface="Lucida Sans Unicode" panose="020B0602030504020204" pitchFamily="34" charset="0"/>
                        </a:rPr>
                        <a:t>0005</a:t>
                      </a:r>
                    </a:p>
                  </a:txBody>
                  <a:tcPr marL="6752" marR="6752" marT="67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Lucida Sans Unicode" panose="020B0602030504020204" pitchFamily="34" charset="0"/>
                          <a:ea typeface="+mn-ea"/>
                          <a:cs typeface="+mn-cs"/>
                        </a:rPr>
                        <a:t>CARTRIDGES</a:t>
                      </a:r>
                      <a:r>
                        <a:rPr lang="en-US" sz="700" b="0" i="0" u="none" strike="noStrike" dirty="0">
                          <a:solidFill>
                            <a:schemeClr val="tx1"/>
                          </a:solidFill>
                          <a:effectLst/>
                          <a:latin typeface="Lucida Sans Unicode" panose="020B0602030504020204" pitchFamily="34" charset="0"/>
                        </a:rPr>
                        <a:t> FOR WEAPONS with bursting charge</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1.1F</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0</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E0</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P130</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F-B, S-X</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chemeClr val="tx1"/>
                          </a:solidFill>
                          <a:effectLst/>
                          <a:latin typeface="Lucida Sans Unicode" panose="020B0602030504020204" pitchFamily="34" charset="0"/>
                        </a:rPr>
                        <a:t>Category 03 SW1</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chemeClr val="tx1"/>
                          </a:solidFill>
                          <a:effectLst/>
                          <a:latin typeface="Lucida Sans Unicode" panose="020B0602030504020204" pitchFamily="34" charset="0"/>
                        </a:rPr>
                        <a:t>See glossary of terms in appendix B.</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0005</a:t>
                      </a:r>
                    </a:p>
                  </a:txBody>
                  <a:tcPr marL="6752" marR="6752" marT="67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07941"/>
                  </a:ext>
                </a:extLst>
              </a:tr>
              <a:tr h="287317">
                <a:tc>
                  <a:txBody>
                    <a:bodyPr/>
                    <a:lstStyle/>
                    <a:p>
                      <a:pPr algn="r" fontAlgn="ctr"/>
                      <a:r>
                        <a:rPr lang="tr-TR" sz="700" b="0" i="0" u="none" strike="noStrike">
                          <a:solidFill>
                            <a:schemeClr val="tx1"/>
                          </a:solidFill>
                          <a:effectLst/>
                          <a:latin typeface="Lucida Sans Unicode" panose="020B0602030504020204" pitchFamily="34" charset="0"/>
                        </a:rPr>
                        <a:t>0006</a:t>
                      </a:r>
                    </a:p>
                  </a:txBody>
                  <a:tcPr marL="6752" marR="6752" marT="67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Lucida Sans Unicode" panose="020B0602030504020204" pitchFamily="34" charset="0"/>
                        </a:rPr>
                        <a:t>CARTRIDGES FOR WEAPONS with bursting charge</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1.1E</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0</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E0</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chemeClr val="tx1"/>
                          </a:solidFill>
                          <a:effectLst/>
                          <a:latin typeface="Lucida Sans Unicode" panose="020B0602030504020204" pitchFamily="34" charset="0"/>
                        </a:rPr>
                        <a:t>P130 LP101</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PP67 L1</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F-B, S-X</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chemeClr val="tx1"/>
                          </a:solidFill>
                          <a:effectLst/>
                          <a:latin typeface="Lucida Sans Unicode" panose="020B0602030504020204" pitchFamily="34" charset="0"/>
                        </a:rPr>
                        <a:t>Category 03 SW1</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chemeClr val="tx1"/>
                          </a:solidFill>
                          <a:effectLst/>
                          <a:latin typeface="Lucida Sans Unicode" panose="020B0602030504020204" pitchFamily="34" charset="0"/>
                        </a:rPr>
                        <a:t>-</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chemeClr val="tx1"/>
                          </a:solidFill>
                          <a:effectLst/>
                          <a:latin typeface="Lucida Sans Unicode" panose="020B0602030504020204" pitchFamily="34" charset="0"/>
                        </a:rPr>
                        <a:t>See glossary of terms in appendix B.</a:t>
                      </a:r>
                    </a:p>
                  </a:txBody>
                  <a:tcPr marL="6752" marR="6752" marT="67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chemeClr val="tx1"/>
                          </a:solidFill>
                          <a:effectLst/>
                          <a:latin typeface="Lucida Sans Unicode" panose="020B0602030504020204" pitchFamily="34" charset="0"/>
                        </a:rPr>
                        <a:t>0006</a:t>
                      </a:r>
                    </a:p>
                  </a:txBody>
                  <a:tcPr marL="6752" marR="6752" marT="67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092453"/>
                  </a:ext>
                </a:extLst>
              </a:tr>
            </a:tbl>
          </a:graphicData>
        </a:graphic>
      </p:graphicFrame>
    </p:spTree>
    <p:extLst>
      <p:ext uri="{BB962C8B-B14F-4D97-AF65-F5344CB8AC3E}">
        <p14:creationId xmlns:p14="http://schemas.microsoft.com/office/powerpoint/2010/main" val="74382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B79275-1A37-4871-8A03-2D447888A464}"/>
              </a:ext>
            </a:extLst>
          </p:cNvPr>
          <p:cNvSpPr>
            <a:spLocks noGrp="1"/>
          </p:cNvSpPr>
          <p:nvPr>
            <p:ph type="title"/>
          </p:nvPr>
        </p:nvSpPr>
        <p:spPr>
          <a:xfrm>
            <a:off x="1861655" y="949898"/>
            <a:ext cx="6970089" cy="815608"/>
          </a:xfrm>
        </p:spPr>
        <p:txBody>
          <a:bodyPr/>
          <a:lstStyle/>
          <a:p>
            <a:pPr algn="ctr"/>
            <a:r>
              <a:rPr lang="tr-TR" sz="2800" dirty="0"/>
              <a:t>IBC CODE (Dökme Tehlikeli Kimyasal Yükler)</a:t>
            </a:r>
            <a:br>
              <a:rPr lang="tr-TR" sz="2800" dirty="0"/>
            </a:br>
            <a:endParaRPr lang="tr-TR" dirty="0"/>
          </a:p>
        </p:txBody>
      </p:sp>
      <p:sp>
        <p:nvSpPr>
          <p:cNvPr id="3" name="İçerik Yer Tutucusu 2">
            <a:extLst>
              <a:ext uri="{FF2B5EF4-FFF2-40B4-BE49-F238E27FC236}">
                <a16:creationId xmlns:a16="http://schemas.microsoft.com/office/drawing/2014/main" id="{1DEFCFF5-0736-44A2-88E2-F3C7A1749486}"/>
              </a:ext>
            </a:extLst>
          </p:cNvPr>
          <p:cNvSpPr>
            <a:spLocks noGrp="1"/>
          </p:cNvSpPr>
          <p:nvPr>
            <p:ph sz="half" idx="2"/>
          </p:nvPr>
        </p:nvSpPr>
        <p:spPr>
          <a:xfrm>
            <a:off x="540384" y="1984170"/>
            <a:ext cx="9612630" cy="2492990"/>
          </a:xfrm>
        </p:spPr>
        <p:txBody>
          <a:bodyPr/>
          <a:lstStyle/>
          <a:p>
            <a:pPr algn="just">
              <a:buFontTx/>
              <a:buChar char="-"/>
            </a:pPr>
            <a:r>
              <a:rPr lang="tr-TR" sz="1600" dirty="0">
                <a:latin typeface="Myriad Pro"/>
              </a:rPr>
              <a:t> Değiştirildiği şekliyle 1974 tarihli Denizde Can Emniyeti Uluslararası Sözleşmesi </a:t>
            </a:r>
            <a:r>
              <a:rPr lang="tr-TR" sz="1600" u="sng" dirty="0">
                <a:latin typeface="Myriad Pro"/>
              </a:rPr>
              <a:t>(SOLAS) Bölüm VII Kısım A-1</a:t>
            </a:r>
            <a:r>
              <a:rPr lang="tr-TR" sz="1600" dirty="0">
                <a:latin typeface="Myriad Pro"/>
              </a:rPr>
              <a:t>, dökme tehlikeli yüklerin taşınması ile ilgilidir. Ayrıca; Kod Denizlerin Gemilerden Kirlenmesini Önleme Uluslararası Sözleşmesi </a:t>
            </a:r>
            <a:r>
              <a:rPr lang="tr-TR" sz="1600" u="sng" dirty="0">
                <a:latin typeface="Myriad Pro"/>
              </a:rPr>
              <a:t>(MARPOL) Ek-2</a:t>
            </a:r>
            <a:r>
              <a:rPr lang="tr-TR" sz="1600" dirty="0">
                <a:latin typeface="Myriad Pro"/>
              </a:rPr>
              <a:t> kapsamındadır.</a:t>
            </a:r>
          </a:p>
          <a:p>
            <a:pPr algn="just"/>
            <a:endParaRPr lang="tr-TR" sz="1600" dirty="0">
              <a:latin typeface="Myriad Pro"/>
            </a:endParaRPr>
          </a:p>
          <a:p>
            <a:pPr algn="just">
              <a:buFontTx/>
              <a:buChar char="-"/>
            </a:pPr>
            <a:r>
              <a:rPr lang="tr-TR" sz="1600" dirty="0">
                <a:latin typeface="Myriad Pro"/>
              </a:rPr>
              <a:t>Kodun ‘Uygulama’ başlıklı kısmının 1.1.4. maddesinde belirtildiği üzere; SOLAS hükümlerine göre Kod </a:t>
            </a:r>
            <a:r>
              <a:rPr lang="tr-TR" sz="1600" b="1" dirty="0">
                <a:latin typeface="Myriad Pro"/>
              </a:rPr>
              <a:t>"S" veya "S/P" </a:t>
            </a:r>
            <a:r>
              <a:rPr lang="tr-TR" sz="1600" dirty="0">
                <a:latin typeface="Myriad Pro"/>
              </a:rPr>
              <a:t>ibaresi bulunan sıvı maddeler için uygulanmaktadır.</a:t>
            </a:r>
          </a:p>
          <a:p>
            <a:pPr algn="just"/>
            <a:endParaRPr lang="tr-TR" sz="1600" dirty="0">
              <a:latin typeface="Myriad Pro"/>
            </a:endParaRPr>
          </a:p>
          <a:p>
            <a:pPr algn="just">
              <a:buFontTx/>
              <a:buChar char="-"/>
            </a:pPr>
            <a:r>
              <a:rPr lang="tr-TR" sz="1600" b="1" dirty="0">
                <a:latin typeface="Myriad Pro"/>
              </a:rPr>
              <a:t>Bölüm 17’de ‘d’ sütununda "P" ibaresi bulunan tehlikeli yükler ve Bölüm 18’de bulunan tehlikeli yükler için Kod uygulanmamaktadır.</a:t>
            </a:r>
          </a:p>
          <a:p>
            <a:endParaRPr lang="tr-TR" dirty="0"/>
          </a:p>
        </p:txBody>
      </p:sp>
      <p:graphicFrame>
        <p:nvGraphicFramePr>
          <p:cNvPr id="5" name="Tablo 4">
            <a:extLst>
              <a:ext uri="{FF2B5EF4-FFF2-40B4-BE49-F238E27FC236}">
                <a16:creationId xmlns:a16="http://schemas.microsoft.com/office/drawing/2014/main" id="{D8319A8B-564C-457B-B97A-71021222112F}"/>
              </a:ext>
            </a:extLst>
          </p:cNvPr>
          <p:cNvGraphicFramePr>
            <a:graphicFrameLocks noGrp="1"/>
          </p:cNvGraphicFramePr>
          <p:nvPr>
            <p:extLst>
              <p:ext uri="{D42A27DB-BD31-4B8C-83A1-F6EECF244321}">
                <p14:modId xmlns:p14="http://schemas.microsoft.com/office/powerpoint/2010/main" val="2055187275"/>
              </p:ext>
            </p:extLst>
          </p:nvPr>
        </p:nvGraphicFramePr>
        <p:xfrm>
          <a:off x="51830" y="4695825"/>
          <a:ext cx="10589740" cy="1570612"/>
        </p:xfrm>
        <a:graphic>
          <a:graphicData uri="http://schemas.openxmlformats.org/drawingml/2006/table">
            <a:tbl>
              <a:tblPr>
                <a:tableStyleId>{5C22544A-7EE6-4342-B048-85BDC9FD1C3A}</a:tableStyleId>
              </a:tblPr>
              <a:tblGrid>
                <a:gridCol w="288663">
                  <a:extLst>
                    <a:ext uri="{9D8B030D-6E8A-4147-A177-3AD203B41FA5}">
                      <a16:colId xmlns:a16="http://schemas.microsoft.com/office/drawing/2014/main" val="48802574"/>
                    </a:ext>
                  </a:extLst>
                </a:gridCol>
                <a:gridCol w="4329944">
                  <a:extLst>
                    <a:ext uri="{9D8B030D-6E8A-4147-A177-3AD203B41FA5}">
                      <a16:colId xmlns:a16="http://schemas.microsoft.com/office/drawing/2014/main" val="317681077"/>
                    </a:ext>
                  </a:extLst>
                </a:gridCol>
                <a:gridCol w="4322961">
                  <a:extLst>
                    <a:ext uri="{9D8B030D-6E8A-4147-A177-3AD203B41FA5}">
                      <a16:colId xmlns:a16="http://schemas.microsoft.com/office/drawing/2014/main" val="1854765306"/>
                    </a:ext>
                  </a:extLst>
                </a:gridCol>
                <a:gridCol w="586638">
                  <a:extLst>
                    <a:ext uri="{9D8B030D-6E8A-4147-A177-3AD203B41FA5}">
                      <a16:colId xmlns:a16="http://schemas.microsoft.com/office/drawing/2014/main" val="3646542073"/>
                    </a:ext>
                  </a:extLst>
                </a:gridCol>
                <a:gridCol w="540079">
                  <a:extLst>
                    <a:ext uri="{9D8B030D-6E8A-4147-A177-3AD203B41FA5}">
                      <a16:colId xmlns:a16="http://schemas.microsoft.com/office/drawing/2014/main" val="2638699325"/>
                    </a:ext>
                  </a:extLst>
                </a:gridCol>
                <a:gridCol w="521455">
                  <a:extLst>
                    <a:ext uri="{9D8B030D-6E8A-4147-A177-3AD203B41FA5}">
                      <a16:colId xmlns:a16="http://schemas.microsoft.com/office/drawing/2014/main" val="489582777"/>
                    </a:ext>
                  </a:extLst>
                </a:gridCol>
              </a:tblGrid>
              <a:tr h="392653">
                <a:tc>
                  <a:txBody>
                    <a:bodyPr/>
                    <a:lstStyle/>
                    <a:p>
                      <a:pPr algn="ctr" fontAlgn="b"/>
                      <a:r>
                        <a:rPr lang="tr-TR" sz="1200" u="none" strike="noStrike" dirty="0">
                          <a:effectLst/>
                        </a:rPr>
                        <a:t>16</a:t>
                      </a:r>
                      <a:endParaRPr lang="tr-TR" sz="1200" b="0" i="0" u="none" strike="noStrike" dirty="0">
                        <a:solidFill>
                          <a:srgbClr val="000000"/>
                        </a:solidFill>
                        <a:effectLst/>
                        <a:latin typeface="Calibri" panose="020F0502020204030204" pitchFamily="34" charset="0"/>
                      </a:endParaRPr>
                    </a:p>
                  </a:txBody>
                  <a:tcPr marL="6936" marR="6936" marT="6936" marB="0" anchor="b"/>
                </a:tc>
                <a:tc>
                  <a:txBody>
                    <a:bodyPr/>
                    <a:lstStyle/>
                    <a:p>
                      <a:pPr algn="l" fontAlgn="t">
                        <a:lnSpc>
                          <a:spcPct val="200000"/>
                        </a:lnSpc>
                      </a:pPr>
                      <a:r>
                        <a:rPr lang="tr-TR" sz="1200" u="none" strike="noStrike">
                          <a:effectLst/>
                        </a:rPr>
                        <a:t>ACETOCHLOR</a:t>
                      </a:r>
                      <a:endParaRPr lang="tr-TR" sz="1200" b="1" i="0" u="none" strike="noStrike">
                        <a:solidFill>
                          <a:srgbClr val="000000"/>
                        </a:solidFill>
                        <a:effectLst/>
                        <a:latin typeface="Arial" panose="020B0604020202020204" pitchFamily="34" charset="0"/>
                      </a:endParaRPr>
                    </a:p>
                  </a:txBody>
                  <a:tcPr marL="6936" marR="6936" marT="6936" marB="0"/>
                </a:tc>
                <a:tc>
                  <a:txBody>
                    <a:bodyPr/>
                    <a:lstStyle/>
                    <a:p>
                      <a:pPr algn="l" fontAlgn="t">
                        <a:lnSpc>
                          <a:spcPct val="200000"/>
                        </a:lnSpc>
                      </a:pPr>
                      <a:r>
                        <a:rPr lang="tr-TR" sz="1200" u="none" strike="noStrike">
                          <a:effectLst/>
                        </a:rPr>
                        <a:t>ACETOCHLOR</a:t>
                      </a:r>
                      <a:endParaRPr lang="tr-TR" sz="1200" b="1" i="0" u="none" strike="noStrike">
                        <a:solidFill>
                          <a:srgbClr val="000000"/>
                        </a:solidFill>
                        <a:effectLst/>
                        <a:latin typeface="Arial" panose="020B0604020202020204" pitchFamily="34" charset="0"/>
                      </a:endParaRPr>
                    </a:p>
                  </a:txBody>
                  <a:tcPr marL="6936" marR="6936" marT="6936" marB="0"/>
                </a:tc>
                <a:tc>
                  <a:txBody>
                    <a:bodyPr/>
                    <a:lstStyle/>
                    <a:p>
                      <a:pPr algn="ctr" fontAlgn="ctr">
                        <a:lnSpc>
                          <a:spcPct val="200000"/>
                        </a:lnSpc>
                      </a:pPr>
                      <a:r>
                        <a:rPr lang="tr-TR" sz="1200" u="none" strike="noStrike" dirty="0">
                          <a:effectLst/>
                        </a:rPr>
                        <a:t>X</a:t>
                      </a:r>
                      <a:endParaRPr lang="tr-TR" sz="1200" b="0" i="0" u="none" strike="noStrike" dirty="0">
                        <a:solidFill>
                          <a:srgbClr val="000000"/>
                        </a:solidFill>
                        <a:effectLst/>
                        <a:latin typeface="Calibri" panose="020F0502020204030204" pitchFamily="34" charset="0"/>
                      </a:endParaRPr>
                    </a:p>
                  </a:txBody>
                  <a:tcPr marL="6936" marR="6936" marT="6936" marB="0" anchor="ctr"/>
                </a:tc>
                <a:tc>
                  <a:txBody>
                    <a:bodyPr/>
                    <a:lstStyle/>
                    <a:p>
                      <a:pPr algn="ctr" fontAlgn="ctr">
                        <a:lnSpc>
                          <a:spcPct val="200000"/>
                        </a:lnSpc>
                      </a:pPr>
                      <a:r>
                        <a:rPr lang="tr-TR" sz="1200" u="none" strike="noStrike">
                          <a:effectLst/>
                        </a:rPr>
                        <a:t>S/P</a:t>
                      </a:r>
                      <a:endParaRPr lang="tr-TR" sz="1200" b="0" i="0" u="none" strike="noStrike">
                        <a:solidFill>
                          <a:srgbClr val="000000"/>
                        </a:solidFill>
                        <a:effectLst/>
                        <a:latin typeface="Calibri" panose="020F0502020204030204" pitchFamily="34" charset="0"/>
                      </a:endParaRPr>
                    </a:p>
                  </a:txBody>
                  <a:tcPr marL="6936" marR="6936" marT="6936" marB="0" anchor="ctr"/>
                </a:tc>
                <a:tc>
                  <a:txBody>
                    <a:bodyPr/>
                    <a:lstStyle/>
                    <a:p>
                      <a:pPr algn="ctr" fontAlgn="ctr">
                        <a:lnSpc>
                          <a:spcPct val="200000"/>
                        </a:lnSpc>
                      </a:pPr>
                      <a:r>
                        <a:rPr lang="tr-TR" sz="1200" u="none" strike="noStrike">
                          <a:effectLst/>
                        </a:rPr>
                        <a:t>2</a:t>
                      </a:r>
                      <a:endParaRPr lang="tr-TR" sz="1200" b="0" i="0" u="none" strike="noStrike">
                        <a:solidFill>
                          <a:srgbClr val="000000"/>
                        </a:solidFill>
                        <a:effectLst/>
                        <a:latin typeface="Calibri" panose="020F0502020204030204" pitchFamily="34" charset="0"/>
                      </a:endParaRPr>
                    </a:p>
                  </a:txBody>
                  <a:tcPr marL="6936" marR="6936" marT="6936" marB="0" anchor="ctr"/>
                </a:tc>
                <a:extLst>
                  <a:ext uri="{0D108BD9-81ED-4DB2-BD59-A6C34878D82A}">
                    <a16:rowId xmlns:a16="http://schemas.microsoft.com/office/drawing/2014/main" val="1431383966"/>
                  </a:ext>
                </a:extLst>
              </a:tr>
              <a:tr h="392653">
                <a:tc>
                  <a:txBody>
                    <a:bodyPr/>
                    <a:lstStyle/>
                    <a:p>
                      <a:pPr algn="ctr" fontAlgn="b"/>
                      <a:r>
                        <a:rPr lang="tr-TR" sz="1200" u="none" strike="noStrike" dirty="0">
                          <a:effectLst/>
                        </a:rPr>
                        <a:t>17</a:t>
                      </a:r>
                      <a:endParaRPr lang="tr-TR" sz="1200" b="0" i="0" u="none" strike="noStrike" dirty="0">
                        <a:solidFill>
                          <a:srgbClr val="000000"/>
                        </a:solidFill>
                        <a:effectLst/>
                        <a:latin typeface="Calibri" panose="020F0502020204030204" pitchFamily="34" charset="0"/>
                      </a:endParaRPr>
                    </a:p>
                  </a:txBody>
                  <a:tcPr marL="6936" marR="6936" marT="6936" marB="0" anchor="b"/>
                </a:tc>
                <a:tc>
                  <a:txBody>
                    <a:bodyPr/>
                    <a:lstStyle/>
                    <a:p>
                      <a:pPr algn="l" fontAlgn="t">
                        <a:lnSpc>
                          <a:spcPct val="200000"/>
                        </a:lnSpc>
                      </a:pPr>
                      <a:r>
                        <a:rPr lang="tr-TR" sz="1200" u="none" strike="noStrike" dirty="0">
                          <a:effectLst/>
                        </a:rPr>
                        <a:t>ACETONE CYANOHYDRIN</a:t>
                      </a:r>
                      <a:endParaRPr lang="tr-TR" sz="1200" b="1" i="0" u="none" strike="noStrike" dirty="0">
                        <a:solidFill>
                          <a:srgbClr val="000000"/>
                        </a:solidFill>
                        <a:effectLst/>
                        <a:latin typeface="Arial" panose="020B0604020202020204" pitchFamily="34" charset="0"/>
                      </a:endParaRPr>
                    </a:p>
                  </a:txBody>
                  <a:tcPr marL="6936" marR="6936" marT="6936" marB="0"/>
                </a:tc>
                <a:tc>
                  <a:txBody>
                    <a:bodyPr/>
                    <a:lstStyle/>
                    <a:p>
                      <a:pPr algn="l" fontAlgn="t">
                        <a:lnSpc>
                          <a:spcPct val="200000"/>
                        </a:lnSpc>
                      </a:pPr>
                      <a:r>
                        <a:rPr lang="tr-TR" sz="1200" u="none" strike="noStrike">
                          <a:effectLst/>
                        </a:rPr>
                        <a:t>ACETONE CYANOHYDRIN</a:t>
                      </a:r>
                      <a:endParaRPr lang="tr-TR" sz="1200" b="1" i="0" u="none" strike="noStrike">
                        <a:solidFill>
                          <a:srgbClr val="000000"/>
                        </a:solidFill>
                        <a:effectLst/>
                        <a:latin typeface="Arial" panose="020B0604020202020204" pitchFamily="34" charset="0"/>
                      </a:endParaRPr>
                    </a:p>
                  </a:txBody>
                  <a:tcPr marL="6936" marR="6936" marT="6936" marB="0"/>
                </a:tc>
                <a:tc>
                  <a:txBody>
                    <a:bodyPr/>
                    <a:lstStyle/>
                    <a:p>
                      <a:pPr algn="ctr" fontAlgn="ctr">
                        <a:lnSpc>
                          <a:spcPct val="200000"/>
                        </a:lnSpc>
                      </a:pPr>
                      <a:r>
                        <a:rPr lang="tr-TR" sz="1200" u="none" strike="noStrike" dirty="0">
                          <a:effectLst/>
                        </a:rPr>
                        <a:t>Y</a:t>
                      </a:r>
                      <a:endParaRPr lang="tr-TR" sz="1200" b="0" i="0" u="none" strike="noStrike" dirty="0">
                        <a:solidFill>
                          <a:srgbClr val="000000"/>
                        </a:solidFill>
                        <a:effectLst/>
                        <a:latin typeface="Calibri" panose="020F0502020204030204" pitchFamily="34" charset="0"/>
                      </a:endParaRPr>
                    </a:p>
                  </a:txBody>
                  <a:tcPr marL="6936" marR="6936" marT="6936" marB="0" anchor="ctr"/>
                </a:tc>
                <a:tc>
                  <a:txBody>
                    <a:bodyPr/>
                    <a:lstStyle/>
                    <a:p>
                      <a:pPr algn="ctr" fontAlgn="ctr">
                        <a:lnSpc>
                          <a:spcPct val="200000"/>
                        </a:lnSpc>
                      </a:pPr>
                      <a:r>
                        <a:rPr lang="tr-TR" sz="1200" u="none" strike="noStrike">
                          <a:effectLst/>
                        </a:rPr>
                        <a:t>S/P</a:t>
                      </a:r>
                      <a:endParaRPr lang="tr-TR" sz="1200" b="0" i="0" u="none" strike="noStrike">
                        <a:solidFill>
                          <a:srgbClr val="000000"/>
                        </a:solidFill>
                        <a:effectLst/>
                        <a:latin typeface="Calibri" panose="020F0502020204030204" pitchFamily="34" charset="0"/>
                      </a:endParaRPr>
                    </a:p>
                  </a:txBody>
                  <a:tcPr marL="6936" marR="6936" marT="6936" marB="0" anchor="ctr"/>
                </a:tc>
                <a:tc>
                  <a:txBody>
                    <a:bodyPr/>
                    <a:lstStyle/>
                    <a:p>
                      <a:pPr algn="ctr" fontAlgn="ctr">
                        <a:lnSpc>
                          <a:spcPct val="200000"/>
                        </a:lnSpc>
                      </a:pPr>
                      <a:r>
                        <a:rPr lang="tr-TR" sz="1200" u="none" strike="noStrike">
                          <a:effectLst/>
                        </a:rPr>
                        <a:t>1</a:t>
                      </a:r>
                      <a:endParaRPr lang="tr-TR" sz="1200" b="0" i="0" u="none" strike="noStrike">
                        <a:solidFill>
                          <a:srgbClr val="000000"/>
                        </a:solidFill>
                        <a:effectLst/>
                        <a:latin typeface="Calibri" panose="020F0502020204030204" pitchFamily="34" charset="0"/>
                      </a:endParaRPr>
                    </a:p>
                  </a:txBody>
                  <a:tcPr marL="6936" marR="6936" marT="6936" marB="0" anchor="ctr"/>
                </a:tc>
                <a:extLst>
                  <a:ext uri="{0D108BD9-81ED-4DB2-BD59-A6C34878D82A}">
                    <a16:rowId xmlns:a16="http://schemas.microsoft.com/office/drawing/2014/main" val="3792628653"/>
                  </a:ext>
                </a:extLst>
              </a:tr>
              <a:tr h="392653">
                <a:tc>
                  <a:txBody>
                    <a:bodyPr/>
                    <a:lstStyle/>
                    <a:p>
                      <a:pPr algn="ctr" fontAlgn="b"/>
                      <a:r>
                        <a:rPr lang="tr-TR" sz="1200" u="none" strike="noStrike" dirty="0">
                          <a:effectLst/>
                        </a:rPr>
                        <a:t>18</a:t>
                      </a:r>
                      <a:endParaRPr lang="tr-TR" sz="1200" b="0" i="0" u="none" strike="noStrike" dirty="0">
                        <a:solidFill>
                          <a:srgbClr val="000000"/>
                        </a:solidFill>
                        <a:effectLst/>
                        <a:latin typeface="Calibri" panose="020F0502020204030204" pitchFamily="34" charset="0"/>
                      </a:endParaRPr>
                    </a:p>
                  </a:txBody>
                  <a:tcPr marL="6936" marR="6936" marT="6936" marB="0" anchor="b"/>
                </a:tc>
                <a:tc>
                  <a:txBody>
                    <a:bodyPr/>
                    <a:lstStyle/>
                    <a:p>
                      <a:pPr algn="l" fontAlgn="t">
                        <a:lnSpc>
                          <a:spcPct val="200000"/>
                        </a:lnSpc>
                      </a:pPr>
                      <a:r>
                        <a:rPr lang="tr-TR" sz="1200" u="none" strike="noStrike">
                          <a:effectLst/>
                        </a:rPr>
                        <a:t>ACETONITRILE</a:t>
                      </a:r>
                      <a:endParaRPr lang="tr-TR" sz="1200" b="1" i="0" u="none" strike="noStrike">
                        <a:solidFill>
                          <a:srgbClr val="000000"/>
                        </a:solidFill>
                        <a:effectLst/>
                        <a:latin typeface="Arial" panose="020B0604020202020204" pitchFamily="34" charset="0"/>
                      </a:endParaRPr>
                    </a:p>
                  </a:txBody>
                  <a:tcPr marL="6936" marR="6936" marT="6936" marB="0"/>
                </a:tc>
                <a:tc>
                  <a:txBody>
                    <a:bodyPr/>
                    <a:lstStyle/>
                    <a:p>
                      <a:pPr algn="l" fontAlgn="t">
                        <a:lnSpc>
                          <a:spcPct val="200000"/>
                        </a:lnSpc>
                      </a:pPr>
                      <a:r>
                        <a:rPr lang="tr-TR" sz="1200" u="none" strike="noStrike" dirty="0">
                          <a:effectLst/>
                        </a:rPr>
                        <a:t>ACETONITRILE</a:t>
                      </a:r>
                      <a:endParaRPr lang="tr-TR" sz="1200" b="1" i="0" u="none" strike="noStrike" dirty="0">
                        <a:solidFill>
                          <a:srgbClr val="000000"/>
                        </a:solidFill>
                        <a:effectLst/>
                        <a:latin typeface="Arial" panose="020B0604020202020204" pitchFamily="34" charset="0"/>
                      </a:endParaRPr>
                    </a:p>
                  </a:txBody>
                  <a:tcPr marL="6936" marR="6936" marT="6936" marB="0"/>
                </a:tc>
                <a:tc>
                  <a:txBody>
                    <a:bodyPr/>
                    <a:lstStyle/>
                    <a:p>
                      <a:pPr algn="ctr" fontAlgn="ctr">
                        <a:lnSpc>
                          <a:spcPct val="200000"/>
                        </a:lnSpc>
                      </a:pPr>
                      <a:r>
                        <a:rPr lang="tr-TR" sz="1200" u="none" strike="noStrike">
                          <a:effectLst/>
                        </a:rPr>
                        <a:t>Z</a:t>
                      </a:r>
                      <a:endParaRPr lang="tr-TR" sz="1200" b="0" i="0" u="none" strike="noStrike">
                        <a:solidFill>
                          <a:srgbClr val="000000"/>
                        </a:solidFill>
                        <a:effectLst/>
                        <a:latin typeface="Calibri" panose="020F0502020204030204" pitchFamily="34" charset="0"/>
                      </a:endParaRPr>
                    </a:p>
                  </a:txBody>
                  <a:tcPr marL="6936" marR="6936" marT="6936" marB="0" anchor="ctr"/>
                </a:tc>
                <a:tc>
                  <a:txBody>
                    <a:bodyPr/>
                    <a:lstStyle/>
                    <a:p>
                      <a:pPr algn="ctr" fontAlgn="ctr">
                        <a:lnSpc>
                          <a:spcPct val="200000"/>
                        </a:lnSpc>
                      </a:pPr>
                      <a:r>
                        <a:rPr lang="tr-TR" sz="1200" u="none" strike="noStrike" dirty="0">
                          <a:effectLst/>
                        </a:rPr>
                        <a:t>S/P</a:t>
                      </a:r>
                      <a:endParaRPr lang="tr-TR" sz="1200" b="0" i="0" u="none" strike="noStrike" dirty="0">
                        <a:solidFill>
                          <a:srgbClr val="000000"/>
                        </a:solidFill>
                        <a:effectLst/>
                        <a:latin typeface="Calibri" panose="020F0502020204030204" pitchFamily="34" charset="0"/>
                      </a:endParaRPr>
                    </a:p>
                  </a:txBody>
                  <a:tcPr marL="6936" marR="6936" marT="6936" marB="0" anchor="ctr"/>
                </a:tc>
                <a:tc>
                  <a:txBody>
                    <a:bodyPr/>
                    <a:lstStyle/>
                    <a:p>
                      <a:pPr algn="ctr" fontAlgn="ctr">
                        <a:lnSpc>
                          <a:spcPct val="200000"/>
                        </a:lnSpc>
                      </a:pPr>
                      <a:r>
                        <a:rPr lang="tr-TR" sz="1200" u="none" strike="noStrike">
                          <a:effectLst/>
                        </a:rPr>
                        <a:t>3</a:t>
                      </a:r>
                      <a:endParaRPr lang="tr-TR" sz="1200" b="0" i="0" u="none" strike="noStrike">
                        <a:solidFill>
                          <a:srgbClr val="000000"/>
                        </a:solidFill>
                        <a:effectLst/>
                        <a:latin typeface="Calibri" panose="020F0502020204030204" pitchFamily="34" charset="0"/>
                      </a:endParaRPr>
                    </a:p>
                  </a:txBody>
                  <a:tcPr marL="6936" marR="6936" marT="6936" marB="0" anchor="ctr"/>
                </a:tc>
                <a:extLst>
                  <a:ext uri="{0D108BD9-81ED-4DB2-BD59-A6C34878D82A}">
                    <a16:rowId xmlns:a16="http://schemas.microsoft.com/office/drawing/2014/main" val="3782175827"/>
                  </a:ext>
                </a:extLst>
              </a:tr>
              <a:tr h="392653">
                <a:tc>
                  <a:txBody>
                    <a:bodyPr/>
                    <a:lstStyle/>
                    <a:p>
                      <a:pPr algn="ctr" fontAlgn="b"/>
                      <a:r>
                        <a:rPr lang="tr-TR" sz="1200" u="none" strike="noStrike" dirty="0">
                          <a:effectLst/>
                        </a:rPr>
                        <a:t>19</a:t>
                      </a:r>
                      <a:endParaRPr lang="tr-TR" sz="1200" b="0" i="0" u="none" strike="noStrike" dirty="0">
                        <a:solidFill>
                          <a:srgbClr val="000000"/>
                        </a:solidFill>
                        <a:effectLst/>
                        <a:latin typeface="Calibri" panose="020F0502020204030204" pitchFamily="34" charset="0"/>
                      </a:endParaRPr>
                    </a:p>
                  </a:txBody>
                  <a:tcPr marL="6936" marR="6936" marT="6936" marB="0" anchor="b"/>
                </a:tc>
                <a:tc>
                  <a:txBody>
                    <a:bodyPr/>
                    <a:lstStyle/>
                    <a:p>
                      <a:pPr algn="l" fontAlgn="t">
                        <a:lnSpc>
                          <a:spcPct val="200000"/>
                        </a:lnSpc>
                      </a:pPr>
                      <a:r>
                        <a:rPr lang="tr-TR" sz="1200" u="none" strike="noStrike" dirty="0">
                          <a:effectLst/>
                        </a:rPr>
                        <a:t>ACETONITRILE (LOW PURITY GRADE)</a:t>
                      </a:r>
                      <a:endParaRPr lang="tr-TR" sz="1200" b="1" i="0" u="none" strike="noStrike" dirty="0">
                        <a:solidFill>
                          <a:srgbClr val="000000"/>
                        </a:solidFill>
                        <a:effectLst/>
                        <a:latin typeface="Arial" panose="020B0604020202020204" pitchFamily="34" charset="0"/>
                      </a:endParaRPr>
                    </a:p>
                  </a:txBody>
                  <a:tcPr marL="6936" marR="6936" marT="6936" marB="0"/>
                </a:tc>
                <a:tc>
                  <a:txBody>
                    <a:bodyPr/>
                    <a:lstStyle/>
                    <a:p>
                      <a:pPr algn="l" fontAlgn="t">
                        <a:lnSpc>
                          <a:spcPct val="200000"/>
                        </a:lnSpc>
                      </a:pPr>
                      <a:r>
                        <a:rPr lang="tr-TR" sz="1200" u="none" strike="noStrike" dirty="0">
                          <a:effectLst/>
                        </a:rPr>
                        <a:t>ACETONITRILE (LOW PURITY GRADE)</a:t>
                      </a:r>
                      <a:endParaRPr lang="tr-TR" sz="1200" b="1" i="0" u="none" strike="noStrike" dirty="0">
                        <a:solidFill>
                          <a:srgbClr val="000000"/>
                        </a:solidFill>
                        <a:effectLst/>
                        <a:latin typeface="Arial" panose="020B0604020202020204" pitchFamily="34" charset="0"/>
                      </a:endParaRPr>
                    </a:p>
                  </a:txBody>
                  <a:tcPr marL="6936" marR="6936" marT="6936" marB="0"/>
                </a:tc>
                <a:tc>
                  <a:txBody>
                    <a:bodyPr/>
                    <a:lstStyle/>
                    <a:p>
                      <a:pPr algn="ctr" fontAlgn="ctr">
                        <a:lnSpc>
                          <a:spcPct val="200000"/>
                        </a:lnSpc>
                      </a:pPr>
                      <a:r>
                        <a:rPr lang="tr-TR" sz="1200" u="none" strike="noStrike">
                          <a:effectLst/>
                        </a:rPr>
                        <a:t>Y</a:t>
                      </a:r>
                      <a:endParaRPr lang="tr-TR" sz="1200" b="0" i="0" u="none" strike="noStrike">
                        <a:solidFill>
                          <a:srgbClr val="000000"/>
                        </a:solidFill>
                        <a:effectLst/>
                        <a:latin typeface="Calibri" panose="020F0502020204030204" pitchFamily="34" charset="0"/>
                      </a:endParaRPr>
                    </a:p>
                  </a:txBody>
                  <a:tcPr marL="6936" marR="6936" marT="6936" marB="0" anchor="ctr"/>
                </a:tc>
                <a:tc>
                  <a:txBody>
                    <a:bodyPr/>
                    <a:lstStyle/>
                    <a:p>
                      <a:pPr algn="ctr" fontAlgn="ctr">
                        <a:lnSpc>
                          <a:spcPct val="200000"/>
                        </a:lnSpc>
                      </a:pPr>
                      <a:r>
                        <a:rPr lang="tr-TR" sz="1200" u="none" strike="noStrike" dirty="0">
                          <a:effectLst/>
                        </a:rPr>
                        <a:t>S/P</a:t>
                      </a:r>
                      <a:endParaRPr lang="tr-TR" sz="1200" b="0" i="0" u="none" strike="noStrike" dirty="0">
                        <a:solidFill>
                          <a:srgbClr val="000000"/>
                        </a:solidFill>
                        <a:effectLst/>
                        <a:latin typeface="Calibri" panose="020F0502020204030204" pitchFamily="34" charset="0"/>
                      </a:endParaRPr>
                    </a:p>
                  </a:txBody>
                  <a:tcPr marL="6936" marR="6936" marT="6936" marB="0" anchor="ctr"/>
                </a:tc>
                <a:tc>
                  <a:txBody>
                    <a:bodyPr/>
                    <a:lstStyle/>
                    <a:p>
                      <a:pPr algn="ctr" fontAlgn="ctr">
                        <a:lnSpc>
                          <a:spcPct val="200000"/>
                        </a:lnSpc>
                      </a:pPr>
                      <a:r>
                        <a:rPr lang="tr-TR" sz="1200" u="none" strike="noStrike" dirty="0">
                          <a:effectLst/>
                        </a:rPr>
                        <a:t>3</a:t>
                      </a:r>
                      <a:endParaRPr lang="tr-TR" sz="1200" b="0" i="0" u="none" strike="noStrike" dirty="0">
                        <a:solidFill>
                          <a:srgbClr val="000000"/>
                        </a:solidFill>
                        <a:effectLst/>
                        <a:latin typeface="Calibri" panose="020F0502020204030204" pitchFamily="34" charset="0"/>
                      </a:endParaRPr>
                    </a:p>
                  </a:txBody>
                  <a:tcPr marL="6936" marR="6936" marT="6936" marB="0" anchor="ctr"/>
                </a:tc>
                <a:extLst>
                  <a:ext uri="{0D108BD9-81ED-4DB2-BD59-A6C34878D82A}">
                    <a16:rowId xmlns:a16="http://schemas.microsoft.com/office/drawing/2014/main" val="3343244096"/>
                  </a:ext>
                </a:extLst>
              </a:tr>
            </a:tbl>
          </a:graphicData>
        </a:graphic>
      </p:graphicFrame>
    </p:spTree>
    <p:extLst>
      <p:ext uri="{BB962C8B-B14F-4D97-AF65-F5344CB8AC3E}">
        <p14:creationId xmlns:p14="http://schemas.microsoft.com/office/powerpoint/2010/main" val="3209198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B79275-1A37-4871-8A03-2D447888A464}"/>
              </a:ext>
            </a:extLst>
          </p:cNvPr>
          <p:cNvSpPr>
            <a:spLocks noGrp="1"/>
          </p:cNvSpPr>
          <p:nvPr>
            <p:ph type="title"/>
          </p:nvPr>
        </p:nvSpPr>
        <p:spPr>
          <a:xfrm>
            <a:off x="1861655" y="949898"/>
            <a:ext cx="6970089" cy="815608"/>
          </a:xfrm>
        </p:spPr>
        <p:txBody>
          <a:bodyPr/>
          <a:lstStyle/>
          <a:p>
            <a:pPr algn="ctr"/>
            <a:r>
              <a:rPr lang="tr-TR" sz="2800" dirty="0"/>
              <a:t>IBC CODE</a:t>
            </a:r>
            <a:br>
              <a:rPr lang="tr-TR" sz="2800" dirty="0"/>
            </a:br>
            <a:endParaRPr lang="tr-TR" dirty="0"/>
          </a:p>
        </p:txBody>
      </p:sp>
      <p:sp>
        <p:nvSpPr>
          <p:cNvPr id="3" name="İçerik Yer Tutucusu 2">
            <a:extLst>
              <a:ext uri="{FF2B5EF4-FFF2-40B4-BE49-F238E27FC236}">
                <a16:creationId xmlns:a16="http://schemas.microsoft.com/office/drawing/2014/main" id="{1DEFCFF5-0736-44A2-88E2-F3C7A1749486}"/>
              </a:ext>
            </a:extLst>
          </p:cNvPr>
          <p:cNvSpPr>
            <a:spLocks noGrp="1"/>
          </p:cNvSpPr>
          <p:nvPr>
            <p:ph sz="half" idx="2"/>
          </p:nvPr>
        </p:nvSpPr>
        <p:spPr>
          <a:xfrm>
            <a:off x="540384" y="1765506"/>
            <a:ext cx="9612630" cy="4985980"/>
          </a:xfrm>
        </p:spPr>
        <p:txBody>
          <a:bodyPr/>
          <a:lstStyle/>
          <a:p>
            <a:pPr algn="just"/>
            <a:r>
              <a:rPr lang="tr-TR" dirty="0">
                <a:latin typeface="Myriad Pro"/>
              </a:rPr>
              <a:t>-  Tehlikeli Maddeler Listesinin Yapısı: 13 Sütuna ayrılmıştır.</a:t>
            </a:r>
          </a:p>
          <a:p>
            <a:pPr algn="just"/>
            <a:endParaRPr lang="tr-TR" dirty="0">
              <a:latin typeface="Myriad Pro"/>
            </a:endParaRPr>
          </a:p>
          <a:p>
            <a:pPr algn="just"/>
            <a:r>
              <a:rPr lang="tr-TR" b="1" dirty="0">
                <a:latin typeface="Myriad Pro"/>
              </a:rPr>
              <a:t>IBC Kodda UN Numaraları (b sütunu) kaldırılmıştır.</a:t>
            </a:r>
          </a:p>
          <a:p>
            <a:pPr algn="just">
              <a:buFontTx/>
              <a:buChar char="-"/>
            </a:pPr>
            <a:endParaRPr lang="tr-TR" dirty="0">
              <a:latin typeface="Myriad Pro"/>
            </a:endParaRPr>
          </a:p>
          <a:p>
            <a:pPr algn="just">
              <a:buFontTx/>
              <a:buChar char="-"/>
            </a:pPr>
            <a:r>
              <a:rPr lang="tr-TR" dirty="0">
                <a:latin typeface="Myriad Pro"/>
              </a:rPr>
              <a:t>Sütun a: Ürün İsmi</a:t>
            </a:r>
          </a:p>
          <a:p>
            <a:pPr algn="just">
              <a:buFontTx/>
              <a:buChar char="-"/>
            </a:pPr>
            <a:r>
              <a:rPr lang="tr-TR" dirty="0">
                <a:latin typeface="Myriad Pro"/>
              </a:rPr>
              <a:t>Sütun c: Kirlilik Kategorisi</a:t>
            </a:r>
          </a:p>
          <a:p>
            <a:pPr algn="just">
              <a:buFontTx/>
              <a:buChar char="-"/>
            </a:pPr>
            <a:r>
              <a:rPr lang="tr-TR" dirty="0">
                <a:latin typeface="Myriad Pro"/>
              </a:rPr>
              <a:t>Sütun d: Tehlikeler</a:t>
            </a:r>
          </a:p>
          <a:p>
            <a:pPr algn="just">
              <a:buFontTx/>
              <a:buChar char="-"/>
            </a:pPr>
            <a:r>
              <a:rPr lang="tr-TR" dirty="0">
                <a:latin typeface="Myriad Pro"/>
              </a:rPr>
              <a:t>Sütun e: Gemi Tipi</a:t>
            </a:r>
          </a:p>
          <a:p>
            <a:pPr algn="just">
              <a:buFontTx/>
              <a:buChar char="-"/>
            </a:pPr>
            <a:r>
              <a:rPr lang="tr-TR" dirty="0">
                <a:latin typeface="Myriad Pro"/>
              </a:rPr>
              <a:t>Sütun f: Tank Tipi</a:t>
            </a:r>
          </a:p>
          <a:p>
            <a:pPr algn="just">
              <a:buFontTx/>
              <a:buChar char="-"/>
            </a:pPr>
            <a:r>
              <a:rPr lang="tr-TR" dirty="0">
                <a:latin typeface="Myriad Pro"/>
              </a:rPr>
              <a:t>Sütun g: Tank Havalandırması</a:t>
            </a:r>
          </a:p>
          <a:p>
            <a:pPr algn="just">
              <a:buFontTx/>
              <a:buChar char="-"/>
            </a:pPr>
            <a:r>
              <a:rPr lang="tr-TR" dirty="0">
                <a:latin typeface="Myriad Pro"/>
              </a:rPr>
              <a:t>Sütun h: Tank Ekolojik Kontrol</a:t>
            </a:r>
          </a:p>
          <a:p>
            <a:pPr algn="just">
              <a:buFontTx/>
              <a:buChar char="-"/>
            </a:pPr>
            <a:r>
              <a:rPr lang="tr-TR" dirty="0">
                <a:latin typeface="Myriad Pro"/>
              </a:rPr>
              <a:t>Sütun i: Elektrik Ekipmanı</a:t>
            </a:r>
          </a:p>
          <a:p>
            <a:pPr algn="just">
              <a:buFontTx/>
              <a:buChar char="-"/>
            </a:pPr>
            <a:r>
              <a:rPr lang="tr-TR" dirty="0">
                <a:latin typeface="Myriad Pro"/>
              </a:rPr>
              <a:t>Sütun j: Kalibrasyon</a:t>
            </a:r>
          </a:p>
          <a:p>
            <a:pPr algn="just">
              <a:buFontTx/>
              <a:buChar char="-"/>
            </a:pPr>
            <a:r>
              <a:rPr lang="tr-TR" dirty="0">
                <a:latin typeface="Myriad Pro"/>
              </a:rPr>
              <a:t>Sütun k: Buhar Algılama</a:t>
            </a:r>
          </a:p>
          <a:p>
            <a:pPr algn="just">
              <a:buFontTx/>
              <a:buChar char="-"/>
            </a:pPr>
            <a:r>
              <a:rPr lang="tr-TR" dirty="0">
                <a:latin typeface="Myriad Pro"/>
              </a:rPr>
              <a:t>Sütun l: Yangın Önleme</a:t>
            </a:r>
          </a:p>
          <a:p>
            <a:pPr algn="just">
              <a:buFontTx/>
              <a:buChar char="-"/>
            </a:pPr>
            <a:r>
              <a:rPr lang="tr-TR" dirty="0">
                <a:latin typeface="Myriad Pro"/>
              </a:rPr>
              <a:t>Sütun n: Acil Durum Ekipmanı</a:t>
            </a:r>
          </a:p>
          <a:p>
            <a:pPr algn="just">
              <a:buFontTx/>
              <a:buChar char="-"/>
            </a:pPr>
            <a:r>
              <a:rPr lang="tr-TR" dirty="0">
                <a:latin typeface="Myriad Pro"/>
              </a:rPr>
              <a:t>Sütun o: Özel ve Operasyonel Gereklilikler</a:t>
            </a:r>
          </a:p>
          <a:p>
            <a:endParaRPr lang="tr-TR" dirty="0"/>
          </a:p>
        </p:txBody>
      </p:sp>
    </p:spTree>
    <p:extLst>
      <p:ext uri="{BB962C8B-B14F-4D97-AF65-F5344CB8AC3E}">
        <p14:creationId xmlns:p14="http://schemas.microsoft.com/office/powerpoint/2010/main" val="3126069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B79275-1A37-4871-8A03-2D447888A464}"/>
              </a:ext>
            </a:extLst>
          </p:cNvPr>
          <p:cNvSpPr>
            <a:spLocks noGrp="1"/>
          </p:cNvSpPr>
          <p:nvPr>
            <p:ph type="title"/>
          </p:nvPr>
        </p:nvSpPr>
        <p:spPr>
          <a:xfrm>
            <a:off x="-177305" y="352425"/>
            <a:ext cx="6970089" cy="815608"/>
          </a:xfrm>
        </p:spPr>
        <p:txBody>
          <a:bodyPr/>
          <a:lstStyle/>
          <a:p>
            <a:pPr algn="ctr"/>
            <a:r>
              <a:rPr lang="tr-TR" sz="2800" dirty="0"/>
              <a:t>IMSBC CODE (Katı Dökme Yükler)</a:t>
            </a:r>
            <a:br>
              <a:rPr lang="tr-TR" sz="2800" dirty="0"/>
            </a:br>
            <a:endParaRPr lang="tr-TR" dirty="0"/>
          </a:p>
        </p:txBody>
      </p:sp>
      <p:sp>
        <p:nvSpPr>
          <p:cNvPr id="6" name="İçerik Yer Tutucusu 2">
            <a:extLst>
              <a:ext uri="{FF2B5EF4-FFF2-40B4-BE49-F238E27FC236}">
                <a16:creationId xmlns:a16="http://schemas.microsoft.com/office/drawing/2014/main" id="{0C3590D3-6A6A-469F-9A60-6D39BC49D133}"/>
              </a:ext>
            </a:extLst>
          </p:cNvPr>
          <p:cNvSpPr txBox="1">
            <a:spLocks/>
          </p:cNvSpPr>
          <p:nvPr/>
        </p:nvSpPr>
        <p:spPr>
          <a:xfrm>
            <a:off x="1136040" y="504825"/>
            <a:ext cx="4343398" cy="53867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tr-TR" sz="1800" dirty="0"/>
          </a:p>
          <a:p>
            <a:pPr marL="0" indent="0" algn="just">
              <a:buNone/>
            </a:pPr>
            <a:r>
              <a:rPr lang="tr-TR" sz="1800" dirty="0"/>
              <a:t>Kod güncel haliyle 388 adet yükten oluşmaktadır.</a:t>
            </a:r>
            <a:r>
              <a:rPr lang="tr-TR" sz="1800" b="1" dirty="0"/>
              <a:t> </a:t>
            </a:r>
            <a:r>
              <a:rPr lang="tr-TR" sz="1800" dirty="0"/>
              <a:t>IMSBC Kod kapsamında; Kodda Lahika 1'de verilen yüklerden Dökme Yük Sevkiyat Adında UN Numarası olan dökme yükler tehlikeli yük kapsamındadır.</a:t>
            </a:r>
          </a:p>
          <a:p>
            <a:pPr marL="0" indent="0" algn="just">
              <a:buNone/>
            </a:pPr>
            <a:endParaRPr lang="tr-TR" sz="1800" dirty="0"/>
          </a:p>
          <a:p>
            <a:pPr marL="0" indent="0" algn="just">
              <a:buNone/>
            </a:pPr>
            <a:r>
              <a:rPr lang="tr-TR" sz="1800" b="1" u="sng" dirty="0"/>
              <a:t>Liman Yönetim Bilgi Sistemine Giriş:</a:t>
            </a:r>
          </a:p>
          <a:p>
            <a:pPr marL="0" indent="0" algn="just">
              <a:buNone/>
            </a:pPr>
            <a:endParaRPr lang="tr-TR" sz="1800" dirty="0"/>
          </a:p>
          <a:p>
            <a:pPr marL="0" indent="0" algn="just">
              <a:buNone/>
            </a:pPr>
            <a:r>
              <a:rPr lang="tr-TR" sz="1800" dirty="0"/>
              <a:t>Örnekteki Potasyum Nitrat yükü dökme olarak taşındığında UN 1486 (Class 5.1) olarak sisteme girilmelidir. (Yük; Paketli olarak taşındığında da aynı bilgilere sahiptir.)</a:t>
            </a:r>
          </a:p>
          <a:p>
            <a:pPr marL="0" indent="0" algn="just">
              <a:buNone/>
            </a:pPr>
            <a:endParaRPr lang="tr-TR" sz="1800" dirty="0"/>
          </a:p>
          <a:p>
            <a:pPr marL="0" indent="0" algn="just">
              <a:buNone/>
            </a:pPr>
            <a:r>
              <a:rPr lang="tr-TR" sz="1800" b="1" dirty="0"/>
              <a:t>14.11.2021-31659 sayılı Resmi Gazetede yayımlanan yeni Yönetmelikte 01.04.2022’ den itibaren tehlikeli katı dökme yükler için tanım; Lahika 1'de verilen yüklerden karakteristik tablosundaki grup kutusunda Grup B ve Grup A ve B olan ürünler olacaktır. (Örnek olarak eklenecek olan ürünler kömür, linyit, borik asit, vb.) Konuyla ilgili ön hazırlık yapılması tavsiye edilir.</a:t>
            </a:r>
          </a:p>
          <a:p>
            <a:pPr marL="0" indent="0" algn="just">
              <a:buNone/>
            </a:pPr>
            <a:endParaRPr lang="tr-TR" sz="1800" dirty="0"/>
          </a:p>
        </p:txBody>
      </p:sp>
      <p:pic>
        <p:nvPicPr>
          <p:cNvPr id="4" name="Resim 3">
            <a:extLst>
              <a:ext uri="{FF2B5EF4-FFF2-40B4-BE49-F238E27FC236}">
                <a16:creationId xmlns:a16="http://schemas.microsoft.com/office/drawing/2014/main" id="{0B78BC16-666E-4AC0-A61D-00BD19B7C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684" y="185778"/>
            <a:ext cx="3581400" cy="7377072"/>
          </a:xfrm>
          <a:prstGeom prst="rect">
            <a:avLst/>
          </a:prstGeom>
        </p:spPr>
      </p:pic>
    </p:spTree>
    <p:extLst>
      <p:ext uri="{BB962C8B-B14F-4D97-AF65-F5344CB8AC3E}">
        <p14:creationId xmlns:p14="http://schemas.microsoft.com/office/powerpoint/2010/main" val="1641129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1987</TotalTime>
  <Words>3412</Words>
  <Application>Microsoft Office PowerPoint</Application>
  <PresentationFormat>Özel</PresentationFormat>
  <Paragraphs>697</Paragraphs>
  <Slides>28</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28</vt:i4>
      </vt:variant>
    </vt:vector>
  </HeadingPairs>
  <TitlesOfParts>
    <vt:vector size="37" baseType="lpstr">
      <vt:lpstr>Arial</vt:lpstr>
      <vt:lpstr>Calibri</vt:lpstr>
      <vt:lpstr>Lucida Sans Unicode</vt:lpstr>
      <vt:lpstr>Myriad Pro</vt:lpstr>
      <vt:lpstr>MyriadPro-BlackSemiExt</vt:lpstr>
      <vt:lpstr>MyriadPro-Light</vt:lpstr>
      <vt:lpstr>MyriadPro-Semibold</vt:lpstr>
      <vt:lpstr>Times New Roman</vt:lpstr>
      <vt:lpstr>Office Theme</vt:lpstr>
      <vt:lpstr>DENİZCİLİK GENEL MÜDÜRLÜĞÜ   DENİZYOLUYLA TAŞINAN TEHLİKELİ YÜKLER</vt:lpstr>
      <vt:lpstr>PowerPoint Sunusu</vt:lpstr>
      <vt:lpstr>TEHLİKELİ YÜKLER</vt:lpstr>
      <vt:lpstr>TEHLİKELİ YÜK GRUPLARI NELERDİR?</vt:lpstr>
      <vt:lpstr>IMDG Code (Paketli Tehlikeli Yükler)</vt:lpstr>
      <vt:lpstr>IMDG Code</vt:lpstr>
      <vt:lpstr>IBC CODE (Dökme Tehlikeli Kimyasal Yükler) </vt:lpstr>
      <vt:lpstr>IBC CODE </vt:lpstr>
      <vt:lpstr>IMSBC CODE (Katı Dökme Yükler) </vt:lpstr>
      <vt:lpstr>IGC CODE(Dökme Halde Sıvılaşmış Gazlar) – MARPOL Ek-1 (Petrol Ve Petrol Ürünleri)  </vt:lpstr>
      <vt:lpstr>PowerPoint Sunusu</vt:lpstr>
      <vt:lpstr>TEHLİKELİ YÜK BİLDİRİMİ</vt:lpstr>
      <vt:lpstr>TEHLİKELİ YÜK BİLDİRİMİ</vt:lpstr>
      <vt:lpstr>LİMAN YÖNETİM BİLGİ SİSTEMİ YADA LTP’YE GİRİŞTE DİKKAT EDİLECEKLER</vt:lpstr>
      <vt:lpstr>LİMAN YÖNETİM BİLGİ SİSTEMİ YADA LTP’YE GİRİŞTE DİKKAT EDİLECEKLER</vt:lpstr>
      <vt:lpstr>LİMAN YÖNETİM BİLGİ SİSTEMİ YADA LTP’YE GİRİŞTE DİKKAT EDİLECEKLER</vt:lpstr>
      <vt:lpstr>LİMAN TEK PENCERE EKRANLARI</vt:lpstr>
      <vt:lpstr>LİMAN TEK PENCERE EKRANLARI</vt:lpstr>
      <vt:lpstr>LİMAN TEK PENCERE EKRANLARI</vt:lpstr>
      <vt:lpstr>LİMAN TEK PENCERE EKRANLARI</vt:lpstr>
      <vt:lpstr>LİMAN TEK PENCERE EKRANLARI</vt:lpstr>
      <vt:lpstr>LİMAN TEK PENCERE EKRANLARI</vt:lpstr>
      <vt:lpstr>LİMAN TEK PENCERE EKRANLARI</vt:lpstr>
      <vt:lpstr>ÖRNEK HATALI GİRİŞLER</vt:lpstr>
      <vt:lpstr>ÖRNEK HATALI GİRİŞLER</vt:lpstr>
      <vt:lpstr>ÖRNEK HATALI GİRİŞLER</vt:lpstr>
      <vt:lpstr>DİĞER HUSUSLAR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KAPAK ve ANA BAŞLIK  ULAŞAN VE ERİŞEN TÜRKİYE  19.01.2019</dc:title>
  <dc:creator>Türkan Özoğuz</dc:creator>
  <cp:lastModifiedBy>Fatmanur NOMER ( DTO Merkez )</cp:lastModifiedBy>
  <cp:revision>147</cp:revision>
  <dcterms:created xsi:type="dcterms:W3CDTF">2019-05-04T07:45:37Z</dcterms:created>
  <dcterms:modified xsi:type="dcterms:W3CDTF">2021-12-02T06:45:46Z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2019-05-04T00:00:00Z</vt:filetime>
  </property>
  <property fmtid="{D5CDD505-2E9C-101B-9397-08002B2CF9AE}" pid="3" name="Creator">
    <vt:lpwstr>Adobe InDesign 14.0 (Macintosh)</vt:lpwstr>
  </property>
  <property fmtid="{D5CDD505-2E9C-101B-9397-08002B2CF9AE}" pid="4" name="LastSaved">
    <vt:filetime>2019-05-04T00:00:00Z</vt:filetime>
  </property>
</Properties>
</file>